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57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C6A0-011A-4CBE-AF9E-3F7DBC8AED58}" type="datetimeFigureOut">
              <a:rPr lang="fr-FR" smtClean="0"/>
              <a:t>03/07/2019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46A-F67D-4D05-8120-13ACBF038ED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4859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C6A0-011A-4CBE-AF9E-3F7DBC8AED58}" type="datetimeFigureOut">
              <a:rPr lang="fr-FR" smtClean="0"/>
              <a:t>03/07/2019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46A-F67D-4D05-8120-13ACBF038ED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7322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C6A0-011A-4CBE-AF9E-3F7DBC8AED58}" type="datetimeFigureOut">
              <a:rPr lang="fr-FR" smtClean="0"/>
              <a:t>03/07/2019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46A-F67D-4D05-8120-13ACBF038ED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805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C6A0-011A-4CBE-AF9E-3F7DBC8AED58}" type="datetimeFigureOut">
              <a:rPr lang="fr-FR" smtClean="0"/>
              <a:t>03/07/2019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46A-F67D-4D05-8120-13ACBF038ED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2182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C6A0-011A-4CBE-AF9E-3F7DBC8AED58}" type="datetimeFigureOut">
              <a:rPr lang="fr-FR" smtClean="0"/>
              <a:t>03/07/2019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46A-F67D-4D05-8120-13ACBF038ED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2898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C6A0-011A-4CBE-AF9E-3F7DBC8AED58}" type="datetimeFigureOut">
              <a:rPr lang="fr-FR" smtClean="0"/>
              <a:t>03/07/2019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46A-F67D-4D05-8120-13ACBF038ED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5402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C6A0-011A-4CBE-AF9E-3F7DBC8AED58}" type="datetimeFigureOut">
              <a:rPr lang="fr-FR" smtClean="0"/>
              <a:t>03/07/2019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46A-F67D-4D05-8120-13ACBF038ED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8786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C6A0-011A-4CBE-AF9E-3F7DBC8AED58}" type="datetimeFigureOut">
              <a:rPr lang="fr-FR" smtClean="0"/>
              <a:t>03/07/2019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46A-F67D-4D05-8120-13ACBF038ED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254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C6A0-011A-4CBE-AF9E-3F7DBC8AED58}" type="datetimeFigureOut">
              <a:rPr lang="fr-FR" smtClean="0"/>
              <a:t>03/07/2019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46A-F67D-4D05-8120-13ACBF038ED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9986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C6A0-011A-4CBE-AF9E-3F7DBC8AED58}" type="datetimeFigureOut">
              <a:rPr lang="fr-FR" smtClean="0"/>
              <a:t>03/07/2019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46A-F67D-4D05-8120-13ACBF038ED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3639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C6A0-011A-4CBE-AF9E-3F7DBC8AED58}" type="datetimeFigureOut">
              <a:rPr lang="fr-FR" smtClean="0"/>
              <a:t>03/07/2019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46A-F67D-4D05-8120-13ACBF038ED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3646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FC6A0-011A-4CBE-AF9E-3F7DBC8AED58}" type="datetimeFigureOut">
              <a:rPr lang="fr-FR" smtClean="0"/>
              <a:t>03/07/2019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6A46A-F67D-4D05-8120-13ACBF038ED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8366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1703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0" indent="0">
              <a:buNone/>
            </a:pPr>
            <a:endParaRPr lang="fr-FR" dirty="0">
              <a:solidFill>
                <a:schemeClr val="tx2"/>
              </a:solidFill>
              <a:latin typeface="Helvetica" pitchFamily="34" charset="0"/>
            </a:endParaRPr>
          </a:p>
          <a:p>
            <a:pPr marL="0" indent="0">
              <a:buNone/>
            </a:pPr>
            <a:endParaRPr lang="fr-FR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0" indent="0">
              <a:buNone/>
            </a:pPr>
            <a:endParaRPr lang="fr-FR" dirty="0">
              <a:solidFill>
                <a:schemeClr val="tx2"/>
              </a:solidFill>
              <a:latin typeface="Helvetica" pitchFamily="34" charset="0"/>
            </a:endParaRPr>
          </a:p>
          <a:p>
            <a:pPr marL="0" indent="0">
              <a:buNone/>
            </a:pPr>
            <a:endParaRPr lang="fr-FR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0" indent="0" algn="ctr">
              <a:buNone/>
            </a:pPr>
            <a:r>
              <a:rPr lang="fr-FR" sz="6400" b="1" dirty="0" smtClean="0">
                <a:solidFill>
                  <a:schemeClr val="tx2"/>
                </a:solidFill>
              </a:rPr>
              <a:t>La dynamique de début de parcours</a:t>
            </a:r>
          </a:p>
          <a:p>
            <a:pPr marL="0" indent="0" algn="ctr">
              <a:buNone/>
            </a:pPr>
            <a:r>
              <a:rPr lang="fr-FR" sz="6400" b="1" dirty="0" smtClean="0">
                <a:solidFill>
                  <a:schemeClr val="tx2"/>
                </a:solidFill>
              </a:rPr>
              <a:t>L’expérience du PLIE Marseille Provence Centre</a:t>
            </a:r>
            <a:endParaRPr lang="fr-FR" sz="6400" b="1" dirty="0">
              <a:solidFill>
                <a:schemeClr val="tx2"/>
              </a:solidFill>
            </a:endParaRPr>
          </a:p>
          <a:p>
            <a:pPr marL="457200" lvl="1" indent="0" algn="r">
              <a:buNone/>
            </a:pPr>
            <a:endParaRPr lang="fr-FR" sz="1800" i="1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r>
              <a:rPr lang="fr-FR" sz="2900" i="1" dirty="0" smtClean="0">
                <a:solidFill>
                  <a:schemeClr val="tx2"/>
                </a:solidFill>
                <a:latin typeface="+mj-lt"/>
              </a:rPr>
              <a:t>Europlie</a:t>
            </a:r>
          </a:p>
          <a:p>
            <a:pPr marL="457200" lvl="1" indent="0" algn="r">
              <a:buNone/>
            </a:pPr>
            <a:r>
              <a:rPr lang="fr-FR" sz="2900" i="1" dirty="0" smtClean="0">
                <a:solidFill>
                  <a:schemeClr val="tx2"/>
                </a:solidFill>
                <a:latin typeface="+mj-lt"/>
              </a:rPr>
              <a:t>JT 04 et 05 juillet 2019</a:t>
            </a:r>
            <a:endParaRPr lang="fr-FR" sz="2900" i="1" dirty="0">
              <a:solidFill>
                <a:schemeClr val="tx2"/>
              </a:solidFill>
              <a:latin typeface="+mj-lt"/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Picture 17" descr="C:\Users\mlcompagny\Downloads\ES_ref2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791" y="305248"/>
            <a:ext cx="911250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5" descr="P:\LOGOS\Emergences\logo emergenc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76672"/>
            <a:ext cx="2312414" cy="62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7175"/>
            <a:ext cx="1224136" cy="130814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496" y="6008979"/>
            <a:ext cx="1258341" cy="38424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5994348"/>
            <a:ext cx="1296144" cy="41350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994348"/>
            <a:ext cx="1213306" cy="35483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992" y="6034700"/>
            <a:ext cx="648072" cy="38884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39" y="6077793"/>
            <a:ext cx="1097461" cy="30265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587" y="5921503"/>
            <a:ext cx="881063" cy="56197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817384"/>
            <a:ext cx="1829217" cy="76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469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1703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0" indent="0">
              <a:buNone/>
            </a:pPr>
            <a:endParaRPr lang="fr-FR" dirty="0">
              <a:solidFill>
                <a:schemeClr val="tx2"/>
              </a:solidFill>
              <a:latin typeface="Helvetica" pitchFamily="34" charset="0"/>
            </a:endParaRPr>
          </a:p>
          <a:p>
            <a:pPr marL="0" indent="0">
              <a:buNone/>
            </a:pPr>
            <a:endParaRPr lang="fr-FR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0" indent="0">
              <a:buNone/>
            </a:pPr>
            <a:endParaRPr lang="fr-FR" dirty="0">
              <a:solidFill>
                <a:schemeClr val="tx2"/>
              </a:solidFill>
              <a:latin typeface="Helvetica" pitchFamily="34" charset="0"/>
            </a:endParaRPr>
          </a:p>
          <a:p>
            <a:pPr marL="0" indent="0">
              <a:buNone/>
            </a:pPr>
            <a:endParaRPr lang="fr-FR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0" indent="0" algn="ctr">
              <a:buNone/>
            </a:pPr>
            <a:r>
              <a:rPr lang="fr-FR" sz="5900" b="1" dirty="0" smtClean="0">
                <a:solidFill>
                  <a:schemeClr val="tx2"/>
                </a:solidFill>
              </a:rPr>
              <a:t>Le CLéA</a:t>
            </a:r>
          </a:p>
          <a:p>
            <a:pPr marL="0" indent="0" algn="ctr">
              <a:buNone/>
            </a:pPr>
            <a:r>
              <a:rPr lang="fr-FR" sz="5900" b="1" dirty="0" smtClean="0">
                <a:solidFill>
                  <a:schemeClr val="tx2"/>
                </a:solidFill>
              </a:rPr>
              <a:t>Retour sur les actions menées dans le cadre de la promotion du CLéA depuis le 03 février 2017</a:t>
            </a:r>
            <a:endParaRPr lang="fr-FR" sz="5900" b="1" dirty="0">
              <a:solidFill>
                <a:schemeClr val="tx2"/>
              </a:solidFill>
            </a:endParaRPr>
          </a:p>
          <a:p>
            <a:pPr marL="457200" lvl="1" indent="0" algn="r">
              <a:buNone/>
            </a:pPr>
            <a:endParaRPr lang="fr-FR" sz="1800" i="1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r>
              <a:rPr lang="fr-FR" sz="2900" i="1" dirty="0" smtClean="0">
                <a:solidFill>
                  <a:schemeClr val="tx2"/>
                </a:solidFill>
                <a:latin typeface="+mj-lt"/>
              </a:rPr>
              <a:t>Europlie</a:t>
            </a:r>
          </a:p>
          <a:p>
            <a:pPr marL="457200" lvl="1" indent="0" algn="r">
              <a:buNone/>
            </a:pPr>
            <a:r>
              <a:rPr lang="fr-FR" sz="2900" i="1" dirty="0" smtClean="0">
                <a:solidFill>
                  <a:schemeClr val="tx2"/>
                </a:solidFill>
                <a:latin typeface="+mj-lt"/>
              </a:rPr>
              <a:t>JT 04 et 05 juillet 2019</a:t>
            </a:r>
            <a:endParaRPr lang="fr-FR" sz="2900" i="1" dirty="0">
              <a:solidFill>
                <a:schemeClr val="tx2"/>
              </a:solidFill>
              <a:latin typeface="+mj-lt"/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Picture 17" descr="C:\Users\mlcompagny\Downloads\ES_ref2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791" y="305248"/>
            <a:ext cx="911250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5" descr="P:\LOGOS\Emergences\logo emergenc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76672"/>
            <a:ext cx="2312414" cy="62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7175"/>
            <a:ext cx="1224136" cy="130814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496" y="6008979"/>
            <a:ext cx="1258341" cy="38424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5994348"/>
            <a:ext cx="1296144" cy="41350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994348"/>
            <a:ext cx="1213306" cy="35483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992" y="6034700"/>
            <a:ext cx="648072" cy="38884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39" y="6077793"/>
            <a:ext cx="1097461" cy="30265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587" y="5921503"/>
            <a:ext cx="881063" cy="56197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817384"/>
            <a:ext cx="1829217" cy="76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23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Le </a:t>
            </a:r>
            <a:r>
              <a:rPr lang="fr-FR" sz="2800" b="1" dirty="0" err="1" smtClean="0">
                <a:solidFill>
                  <a:schemeClr val="tx2"/>
                </a:solidFill>
              </a:rPr>
              <a:t>CléA</a:t>
            </a:r>
            <a:r>
              <a:rPr lang="fr-FR" sz="2800" b="1" dirty="0" smtClean="0">
                <a:solidFill>
                  <a:schemeClr val="tx2"/>
                </a:solidFill>
              </a:rPr>
              <a:t> (Plan d’action commence en juin 2018)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endParaRPr lang="fr-FR" sz="1800" u="sng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2900" u="sng" dirty="0" smtClean="0">
                <a:solidFill>
                  <a:schemeClr val="tx2"/>
                </a:solidFill>
              </a:rPr>
              <a:t>Rappel des enjeux </a:t>
            </a:r>
            <a:r>
              <a:rPr lang="fr-FR" sz="2900" u="sng" dirty="0">
                <a:solidFill>
                  <a:schemeClr val="tx2"/>
                </a:solidFill>
              </a:rPr>
              <a:t>:</a:t>
            </a:r>
          </a:p>
          <a:p>
            <a:pPr marL="0" indent="0">
              <a:buNone/>
            </a:pPr>
            <a:r>
              <a:rPr lang="fr-FR" sz="2900" dirty="0">
                <a:solidFill>
                  <a:schemeClr val="accent1">
                    <a:lumMod val="50000"/>
                  </a:schemeClr>
                </a:solidFill>
              </a:rPr>
              <a:t>Depuis quelques années, les partenaires sociaux ont élaboré le certificat CLéA qui s’appuie sur un référentiel unique, applicable à tous publics et à tous secteurs, afin de permettre la reconnaissance et l’élévation des compétences ainsi que la sécurisation des parcours professionnels.</a:t>
            </a:r>
          </a:p>
          <a:p>
            <a:pPr marL="0" indent="0">
              <a:buNone/>
            </a:pPr>
            <a:r>
              <a:rPr lang="fr-FR" sz="2900" dirty="0">
                <a:solidFill>
                  <a:schemeClr val="accent1">
                    <a:lumMod val="50000"/>
                  </a:schemeClr>
                </a:solidFill>
              </a:rPr>
              <a:t>Il se définit comme l’ensemble des connaissances et compétences qu’un individu, quelque soit son métier ou son secteur, doit maitriser afin de favoriser son employabilité.</a:t>
            </a:r>
          </a:p>
          <a:p>
            <a:pPr marL="0" indent="0">
              <a:buNone/>
            </a:pPr>
            <a:r>
              <a:rPr lang="fr-FR" sz="2900" dirty="0">
                <a:solidFill>
                  <a:schemeClr val="accent1">
                    <a:lumMod val="50000"/>
                  </a:schemeClr>
                </a:solidFill>
              </a:rPr>
              <a:t>Il s’adresse principalement à des personnes (salariés ou demandeurs d’emploi) peu qualifiées ou dépourvues de certification professionnelle</a:t>
            </a:r>
            <a:r>
              <a:rPr lang="fr-FR" sz="29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fr-FR" sz="2800" dirty="0">
                <a:solidFill>
                  <a:schemeClr val="tx2"/>
                </a:solidFill>
              </a:rPr>
              <a:t>Pour autant le dispositif est très peu utilisé par les accompagnateurs (seules vraiment 2 accompagnatrices se l’ont approprié), pas du tout par les CRE pour la mise en valeur des candidatures auprès des entreprises qui ne connaissent pas cette certification</a:t>
            </a:r>
            <a:r>
              <a:rPr lang="fr-FR" sz="2800" dirty="0" smtClean="0">
                <a:solidFill>
                  <a:schemeClr val="tx2"/>
                </a:solidFill>
              </a:rPr>
              <a:t>.</a:t>
            </a:r>
          </a:p>
          <a:p>
            <a:pPr marL="0" indent="0" algn="just">
              <a:buNone/>
            </a:pPr>
            <a:endParaRPr lang="fr-FR" sz="2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2800" u="sng" dirty="0" smtClean="0">
                <a:solidFill>
                  <a:schemeClr val="tx2"/>
                </a:solidFill>
              </a:rPr>
              <a:t>L’objectif visé</a:t>
            </a:r>
            <a:endParaRPr lang="fr-FR" sz="2800" u="sng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2800" dirty="0">
                <a:solidFill>
                  <a:schemeClr val="tx2"/>
                </a:solidFill>
              </a:rPr>
              <a:t>Faciliter la dynamique et le retour à l’emploi des adhérents par une :</a:t>
            </a:r>
          </a:p>
          <a:p>
            <a:pPr marL="0" indent="0" algn="just"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1- Appropriation </a:t>
            </a:r>
            <a:r>
              <a:rPr lang="fr-FR" sz="2800" dirty="0">
                <a:solidFill>
                  <a:schemeClr val="tx2"/>
                </a:solidFill>
              </a:rPr>
              <a:t>du certificat et du dispositif CLEA par l’équipe</a:t>
            </a:r>
          </a:p>
          <a:p>
            <a:pPr marL="0" indent="0" algn="just"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2- Promotion </a:t>
            </a:r>
            <a:r>
              <a:rPr lang="fr-FR" sz="2800" dirty="0">
                <a:solidFill>
                  <a:schemeClr val="tx2"/>
                </a:solidFill>
              </a:rPr>
              <a:t>du CLEA auprès des adhérents et des entreprises.</a:t>
            </a:r>
          </a:p>
          <a:p>
            <a:pPr marL="0" indent="0" algn="just">
              <a:buNone/>
            </a:pPr>
            <a:r>
              <a:rPr lang="fr-FR" sz="2800" dirty="0">
                <a:solidFill>
                  <a:schemeClr val="tx2"/>
                </a:solidFill>
              </a:rPr>
              <a:t>Un objectif de 150 évaluations CLEA  et  de 5 actions de sensibilisation des entreprises a été fixé au 30/06/2019.</a:t>
            </a:r>
          </a:p>
          <a:p>
            <a:pPr marL="0" indent="0" algn="just">
              <a:buNone/>
            </a:pPr>
            <a:endParaRPr lang="fr-FR" sz="2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2800" u="sng" dirty="0">
                <a:solidFill>
                  <a:schemeClr val="tx2"/>
                </a:solidFill>
              </a:rPr>
              <a:t>La méthodologie retenue :</a:t>
            </a:r>
          </a:p>
          <a:p>
            <a:pPr marL="0" indent="0" algn="just">
              <a:buNone/>
            </a:pPr>
            <a:r>
              <a:rPr lang="fr-FR" sz="2800" dirty="0">
                <a:solidFill>
                  <a:schemeClr val="tx2"/>
                </a:solidFill>
              </a:rPr>
              <a:t>Un groupe projet constitué </a:t>
            </a:r>
            <a:r>
              <a:rPr lang="fr-FR" sz="2800" dirty="0" smtClean="0">
                <a:solidFill>
                  <a:schemeClr val="tx2"/>
                </a:solidFill>
              </a:rPr>
              <a:t>d’accompagnateurs à l’emploi n’utilisant pas forcément le CLéA dans la construction de parcours  mais volontaires et une chargée Relations Entreprises.</a:t>
            </a:r>
            <a:endParaRPr lang="fr-FR" sz="2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fr-FR" sz="28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fr-FR" sz="1000" dirty="0" smtClean="0">
              <a:solidFill>
                <a:schemeClr val="tx2"/>
              </a:solidFill>
            </a:endParaRPr>
          </a:p>
          <a:p>
            <a:pPr marL="457200" lvl="2" indent="0" algn="just">
              <a:buNone/>
            </a:pPr>
            <a:endParaRPr lang="fr-FR" sz="14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0531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Le </a:t>
            </a:r>
            <a:r>
              <a:rPr lang="fr-FR" sz="2800" b="1" dirty="0" err="1" smtClean="0">
                <a:solidFill>
                  <a:schemeClr val="tx2"/>
                </a:solidFill>
              </a:rPr>
              <a:t>CléA</a:t>
            </a:r>
            <a:r>
              <a:rPr lang="fr-FR" sz="2800" b="1" dirty="0" smtClean="0">
                <a:solidFill>
                  <a:schemeClr val="tx2"/>
                </a:solidFill>
              </a:rPr>
              <a:t> (Plan d’action commence en juin 2018)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fr-FR" sz="1800" u="sng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u="sng" dirty="0" smtClean="0">
                <a:solidFill>
                  <a:schemeClr val="tx2"/>
                </a:solidFill>
              </a:rPr>
              <a:t>Le phasage du plan d’action</a:t>
            </a:r>
          </a:p>
          <a:p>
            <a:pPr algn="just">
              <a:buFont typeface="+mj-lt"/>
              <a:buAutoNum type="arabicPeriod"/>
            </a:pPr>
            <a:r>
              <a:rPr lang="fr-FR" sz="1800" dirty="0" smtClean="0">
                <a:solidFill>
                  <a:schemeClr val="tx2"/>
                </a:solidFill>
              </a:rPr>
              <a:t>Appropriation par le groupe Projet du dispositif et de la certification CLéA </a:t>
            </a:r>
            <a:r>
              <a:rPr lang="fr-FR" sz="1600" i="1" dirty="0" smtClean="0">
                <a:solidFill>
                  <a:srgbClr val="FF0000"/>
                </a:solidFill>
              </a:rPr>
              <a:t>Réalisé</a:t>
            </a:r>
          </a:p>
          <a:p>
            <a:pPr algn="just">
              <a:buFont typeface="+mj-lt"/>
              <a:buAutoNum type="arabicPeriod"/>
            </a:pPr>
            <a:r>
              <a:rPr lang="fr-FR" sz="1800" dirty="0" smtClean="0">
                <a:solidFill>
                  <a:schemeClr val="tx2"/>
                </a:solidFill>
              </a:rPr>
              <a:t>Action de sensibilisation de l’équipe opérationnelle et des membres du comité de direction du PLIE </a:t>
            </a:r>
            <a:r>
              <a:rPr lang="fr-FR" sz="1600" i="1" dirty="0" smtClean="0">
                <a:solidFill>
                  <a:srgbClr val="FF0000"/>
                </a:solidFill>
              </a:rPr>
              <a:t>Réalisé</a:t>
            </a:r>
            <a:r>
              <a:rPr lang="fr-FR" sz="1600" dirty="0" smtClean="0">
                <a:solidFill>
                  <a:schemeClr val="tx2"/>
                </a:solidFill>
              </a:rPr>
              <a:t> </a:t>
            </a:r>
          </a:p>
          <a:p>
            <a:pPr algn="just">
              <a:buFont typeface="+mj-lt"/>
              <a:buAutoNum type="arabicPeriod"/>
            </a:pPr>
            <a:r>
              <a:rPr lang="fr-FR" sz="1800" dirty="0" smtClean="0">
                <a:solidFill>
                  <a:schemeClr val="tx2"/>
                </a:solidFill>
              </a:rPr>
              <a:t>Action de promotion auprès des adhérents du PLIE </a:t>
            </a:r>
            <a:r>
              <a:rPr lang="fr-FR" sz="1600" i="1" dirty="0">
                <a:solidFill>
                  <a:srgbClr val="FF0000"/>
                </a:solidFill>
              </a:rPr>
              <a:t>Réalisé</a:t>
            </a:r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i="1" dirty="0" smtClean="0">
                <a:solidFill>
                  <a:srgbClr val="FF0000"/>
                </a:solidFill>
              </a:rPr>
              <a:t>(à renouveler)</a:t>
            </a:r>
          </a:p>
          <a:p>
            <a:pPr algn="just">
              <a:buFont typeface="+mj-lt"/>
              <a:buAutoNum type="arabicPeriod"/>
            </a:pPr>
            <a:r>
              <a:rPr lang="fr-FR" sz="1800" dirty="0" smtClean="0">
                <a:solidFill>
                  <a:schemeClr val="tx2"/>
                </a:solidFill>
              </a:rPr>
              <a:t>Action de promotion auprès des entreprises </a:t>
            </a:r>
            <a:r>
              <a:rPr lang="fr-FR" sz="1800" i="1" dirty="0" smtClean="0">
                <a:solidFill>
                  <a:srgbClr val="FF0000"/>
                </a:solidFill>
              </a:rPr>
              <a:t>P</a:t>
            </a:r>
            <a:r>
              <a:rPr lang="fr-FR" sz="1600" i="1" dirty="0" smtClean="0">
                <a:solidFill>
                  <a:srgbClr val="FF0000"/>
                </a:solidFill>
              </a:rPr>
              <a:t>révue sur le dernier quadrimestre 2019</a:t>
            </a:r>
          </a:p>
          <a:p>
            <a:pPr algn="just">
              <a:buFont typeface="+mj-lt"/>
              <a:buAutoNum type="arabicPeriod"/>
            </a:pPr>
            <a:r>
              <a:rPr lang="fr-FR" sz="1800" dirty="0" smtClean="0">
                <a:solidFill>
                  <a:schemeClr val="tx2"/>
                </a:solidFill>
              </a:rPr>
              <a:t>Suivi d’une cohorte d’adhérents (du positionnement sur l’évaluation, la formation, la certification). </a:t>
            </a:r>
            <a:r>
              <a:rPr lang="fr-FR" sz="1600" i="1" dirty="0" smtClean="0">
                <a:solidFill>
                  <a:srgbClr val="FF0000"/>
                </a:solidFill>
              </a:rPr>
              <a:t>En continu</a:t>
            </a:r>
          </a:p>
          <a:p>
            <a:pPr marL="0" indent="0" algn="just">
              <a:buNone/>
            </a:pPr>
            <a:endParaRPr lang="fr-FR" sz="1600" i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fr-FR" sz="1800" b="1" dirty="0" smtClean="0">
                <a:solidFill>
                  <a:schemeClr val="accent1">
                    <a:lumMod val="50000"/>
                  </a:schemeClr>
                </a:solidFill>
              </a:rPr>
              <a:t>2019, La réforme de l’organisation de la formation professionnelle, la création de France Compétences et de Certif ’Pro (en décembre 2018) a mis à mal le dispositif CLéA. Ce qui a eu pour conséquence de mettre en stand by le plan d’action</a:t>
            </a:r>
          </a:p>
          <a:p>
            <a:pPr marL="342900" lvl="1" indent="-342900" algn="just">
              <a:buFont typeface="+mj-lt"/>
              <a:buAutoNum type="arabicPeriod"/>
            </a:pPr>
            <a:endParaRPr lang="fr-FR" sz="14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fr-FR" sz="28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fr-FR" sz="1000" dirty="0" smtClean="0">
              <a:solidFill>
                <a:schemeClr val="tx2"/>
              </a:solidFill>
            </a:endParaRPr>
          </a:p>
          <a:p>
            <a:pPr marL="457200" lvl="2" indent="0" algn="just">
              <a:buNone/>
            </a:pPr>
            <a:endParaRPr lang="fr-FR" sz="14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3671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Le </a:t>
            </a:r>
            <a:r>
              <a:rPr lang="fr-FR" sz="2800" b="1" dirty="0" err="1" smtClean="0">
                <a:solidFill>
                  <a:schemeClr val="tx2"/>
                </a:solidFill>
              </a:rPr>
              <a:t>CléA</a:t>
            </a:r>
            <a:r>
              <a:rPr lang="fr-FR" sz="2800" b="1" dirty="0" smtClean="0">
                <a:solidFill>
                  <a:schemeClr val="tx2"/>
                </a:solidFill>
              </a:rPr>
              <a:t> (Plan d’action commence en juin 2018)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fr-FR" sz="1800" u="sng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u="sng" dirty="0" smtClean="0">
                <a:solidFill>
                  <a:schemeClr val="tx2"/>
                </a:solidFill>
              </a:rPr>
              <a:t>Pour autant, des résultats depuis 2017…..</a:t>
            </a:r>
          </a:p>
          <a:p>
            <a:pPr marL="285750" lvl="1" algn="just"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chemeClr val="tx2"/>
                </a:solidFill>
              </a:rPr>
              <a:t>219 évaluations CléA réalisées (45 en 2017, 172 en 2018, 2 en 2019)</a:t>
            </a:r>
          </a:p>
          <a:p>
            <a:pPr marL="285750" lvl="1" algn="just"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chemeClr val="tx2"/>
                </a:solidFill>
              </a:rPr>
              <a:t>64 adhérents PLIE certifiés CLéA</a:t>
            </a:r>
          </a:p>
          <a:p>
            <a:pPr marL="685800" lvl="2" algn="just"/>
            <a:r>
              <a:rPr lang="fr-FR" sz="1600" dirty="0" smtClean="0">
                <a:solidFill>
                  <a:schemeClr val="tx2"/>
                </a:solidFill>
              </a:rPr>
              <a:t>30 en sortie positive du PLIE ou en phase de l’être</a:t>
            </a:r>
          </a:p>
          <a:p>
            <a:pPr marL="685800" lvl="2" algn="just"/>
            <a:r>
              <a:rPr lang="fr-FR" sz="1600" dirty="0" smtClean="0">
                <a:solidFill>
                  <a:schemeClr val="tx2"/>
                </a:solidFill>
              </a:rPr>
              <a:t>21 en parcours</a:t>
            </a:r>
          </a:p>
          <a:p>
            <a:pPr marL="0" lvl="2" indent="0" algn="just">
              <a:buNone/>
            </a:pPr>
            <a:endParaRPr lang="fr-FR" sz="1600" dirty="0">
              <a:solidFill>
                <a:schemeClr val="tx2"/>
              </a:solidFill>
            </a:endParaRPr>
          </a:p>
          <a:p>
            <a:pPr marL="0" lvl="2" indent="0" algn="just">
              <a:buNone/>
            </a:pPr>
            <a:r>
              <a:rPr lang="fr-FR" sz="1800" u="sng" dirty="0" smtClean="0">
                <a:solidFill>
                  <a:schemeClr val="tx2"/>
                </a:solidFill>
              </a:rPr>
              <a:t>Et puis….</a:t>
            </a:r>
          </a:p>
          <a:p>
            <a:pPr marL="0" lvl="2" indent="0" algn="just">
              <a:buNone/>
            </a:pPr>
            <a:r>
              <a:rPr lang="fr-FR" sz="1600" dirty="0" smtClean="0">
                <a:solidFill>
                  <a:schemeClr val="tx2"/>
                </a:solidFill>
              </a:rPr>
              <a:t>Lancement d’un questionnaire auprès des 350 entreprises partenaires sur la connaissance et l’utilisation du CléA comme outil d’évolution des compétences de leurs salariés mais aussi comme outil de recrutement. </a:t>
            </a:r>
            <a:endParaRPr lang="fr-FR" sz="16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fr-FR" sz="28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fr-FR" sz="1000" dirty="0" smtClean="0">
              <a:solidFill>
                <a:schemeClr val="tx2"/>
              </a:solidFill>
            </a:endParaRPr>
          </a:p>
          <a:p>
            <a:pPr marL="457200" lvl="2" indent="0" algn="just">
              <a:buNone/>
            </a:pPr>
            <a:endParaRPr lang="fr-FR" sz="14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26110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La dynamique de début de parcours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1800" dirty="0" smtClean="0">
                <a:solidFill>
                  <a:schemeClr val="tx2"/>
                </a:solidFill>
              </a:rPr>
              <a:t>Depuis 2015,</a:t>
            </a:r>
          </a:p>
          <a:p>
            <a:pPr marL="0" indent="0" algn="just">
              <a:buNone/>
            </a:pPr>
            <a:endParaRPr lang="fr-FR" sz="1800" u="sng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u="sng" dirty="0" smtClean="0">
                <a:solidFill>
                  <a:schemeClr val="tx2"/>
                </a:solidFill>
              </a:rPr>
              <a:t>Un engagement pris dans le cadre de la mise en œuvre du référentiel Qualité AFNOR (Réf 209. Accompagnement individualisé des personnes en parcours d’inclusion socioprofessionnelle active)</a:t>
            </a:r>
            <a:r>
              <a:rPr lang="fr-FR" sz="1800" dirty="0" smtClean="0">
                <a:solidFill>
                  <a:schemeClr val="tx2"/>
                </a:solidFill>
              </a:rPr>
              <a:t>: </a:t>
            </a:r>
          </a:p>
          <a:p>
            <a:pPr marL="0" indent="0" algn="just">
              <a:buNone/>
            </a:pPr>
            <a:r>
              <a:rPr lang="fr-FR" sz="1800" dirty="0" smtClean="0">
                <a:solidFill>
                  <a:schemeClr val="tx2"/>
                </a:solidFill>
              </a:rPr>
              <a:t>« Nous réalisons une analyse de vos besoins, nous vous proposons une 1</a:t>
            </a:r>
            <a:r>
              <a:rPr lang="fr-FR" sz="1800" baseline="30000" dirty="0" smtClean="0">
                <a:solidFill>
                  <a:schemeClr val="tx2"/>
                </a:solidFill>
              </a:rPr>
              <a:t>ère</a:t>
            </a:r>
            <a:r>
              <a:rPr lang="fr-FR" sz="1800" dirty="0" smtClean="0">
                <a:solidFill>
                  <a:schemeClr val="tx2"/>
                </a:solidFill>
              </a:rPr>
              <a:t> solution de parcours socioprofessionnel et nous vous remettons un document reprenant le </a:t>
            </a:r>
            <a:r>
              <a:rPr lang="fr-FR" sz="1800" b="1" dirty="0" smtClean="0">
                <a:solidFill>
                  <a:schemeClr val="tx2"/>
                </a:solidFill>
              </a:rPr>
              <a:t>diagnostic</a:t>
            </a:r>
            <a:r>
              <a:rPr lang="fr-FR" sz="1800" dirty="0" smtClean="0">
                <a:solidFill>
                  <a:schemeClr val="tx2"/>
                </a:solidFill>
              </a:rPr>
              <a:t> et les 1ères pistes de travail de parcours partagé. » </a:t>
            </a:r>
          </a:p>
          <a:p>
            <a:pPr marL="0" indent="0" algn="just">
              <a:buNone/>
            </a:pPr>
            <a:endParaRPr lang="fr-FR" sz="1800" u="sng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u="sng" dirty="0" smtClean="0">
                <a:solidFill>
                  <a:schemeClr val="tx2"/>
                </a:solidFill>
              </a:rPr>
              <a:t>Les caractéristiques de cette phase de diagnostic</a:t>
            </a:r>
            <a:r>
              <a:rPr lang="fr-FR" sz="1800" dirty="0" smtClean="0">
                <a:solidFill>
                  <a:schemeClr val="tx2"/>
                </a:solidFill>
              </a:rPr>
              <a:t> :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1 mois maximum (moyenne 27 jours) et 4 entretiens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La mise en œuvre d’une méthodologie d’analyse du besoin (inspiré du Trèfle Chanceux de Jacques Limoges) incluant ODES PLIE, outil d’auto-évaluation à s’engager dans un parcours en fonction de sa propre perception de ses difficultés sociales et des freins qu’elles constituent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1 diagnostic formalisé et adressé à l’adhérent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1 dossier de contractualisation mentionnant les 1ères pistes de parcours</a:t>
            </a:r>
            <a:endParaRPr lang="fr-FR" sz="18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2475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La dynamique de début de parcours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fr-FR" sz="1800" u="sng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u="sng" dirty="0" smtClean="0">
                <a:solidFill>
                  <a:schemeClr val="tx2"/>
                </a:solidFill>
              </a:rPr>
              <a:t>Les bénéfices attendus :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Une méthodologie s’inscrivant dans une approche globale de la personne et garantissant à tous et toutes un service rendu identique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Une appropriation par le demandeur d’emploi du diagnostic partagé avec l’accompagnateur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Une mise en dynamique plus forte et rapide dans la construction de parcours </a:t>
            </a:r>
            <a:r>
              <a:rPr lang="fr-FR" sz="1800" dirty="0" smtClean="0">
                <a:solidFill>
                  <a:schemeClr val="tx2"/>
                </a:solidFill>
              </a:rPr>
              <a:t>ou </a:t>
            </a:r>
            <a:r>
              <a:rPr lang="fr-FR" sz="1800" dirty="0" smtClean="0">
                <a:solidFill>
                  <a:schemeClr val="tx2"/>
                </a:solidFill>
              </a:rPr>
              <a:t>à une réorientation qualifiée lorsque l’accompagnement PLIE n’est pas opportun.</a:t>
            </a:r>
          </a:p>
          <a:p>
            <a:pPr marL="0" indent="0" algn="just">
              <a:buNone/>
            </a:pPr>
            <a:endParaRPr lang="fr-FR" sz="1800" dirty="0" smtClean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4439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La dynamique de début de parcours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fr-FR" sz="1800" u="sng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u="sng" dirty="0" smtClean="0">
                <a:solidFill>
                  <a:schemeClr val="tx2"/>
                </a:solidFill>
              </a:rPr>
              <a:t>Les résultats observés :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Une nette évolution des taux de passage entre la phase d’entrée (de diagnostic) et l’entrée en parcours actif :</a:t>
            </a:r>
          </a:p>
          <a:p>
            <a:pPr marL="0" indent="0" algn="just">
              <a:buNone/>
            </a:pPr>
            <a:endParaRPr lang="fr-FR" sz="14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400" dirty="0" smtClean="0">
                <a:solidFill>
                  <a:schemeClr val="tx2"/>
                </a:solidFill>
              </a:rPr>
              <a:t>	</a:t>
            </a:r>
            <a:r>
              <a:rPr lang="fr-FR" sz="1800" dirty="0" smtClean="0">
                <a:solidFill>
                  <a:schemeClr val="tx2"/>
                </a:solidFill>
              </a:rPr>
              <a:t>54% en 2014		73% en 2018</a:t>
            </a:r>
          </a:p>
          <a:p>
            <a:pPr marL="0" indent="0" algn="just">
              <a:buNone/>
            </a:pPr>
            <a:endParaRPr lang="fr-FR" sz="1800" dirty="0" smtClean="0">
              <a:solidFill>
                <a:schemeClr val="tx2"/>
              </a:solidFill>
            </a:endParaRP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Une nette évolution de la durée des parcours pour les adhérents ayant bénéficié de la phase de diagnostic</a:t>
            </a:r>
          </a:p>
          <a:p>
            <a:pPr marL="0" indent="0" algn="just">
              <a:buNone/>
            </a:pPr>
            <a:endParaRPr lang="fr-FR" sz="1800" dirty="0" smtClean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4</a:t>
            </a:fld>
            <a:endParaRPr lang="fr-FR" dirty="0"/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3059832" y="2924944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534397"/>
              </p:ext>
            </p:extLst>
          </p:nvPr>
        </p:nvGraphicFramePr>
        <p:xfrm>
          <a:off x="683568" y="4077072"/>
          <a:ext cx="7893565" cy="21234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30494"/>
                <a:gridCol w="1015071"/>
                <a:gridCol w="3024000"/>
                <a:gridCol w="30240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Année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Entrées en PA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Durée moyenne des parcours toutes sorties confondues</a:t>
                      </a:r>
                    </a:p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(analyse</a:t>
                      </a:r>
                      <a:r>
                        <a:rPr lang="fr-FR" sz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longitudinale)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Durée moyenne des parcours sorties positives</a:t>
                      </a:r>
                    </a:p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(analyse longitudinale)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2014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995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17 mois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18 mois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2015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1020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16 mois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18 mois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2016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932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14 mois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15 mois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2017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993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11 mois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13 mois</a:t>
                      </a:r>
                      <a:endParaRPr lang="fr-FR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4535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La dynamique de début de parcours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fr-FR" sz="1800" u="sng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u="sng" dirty="0" smtClean="0">
                <a:solidFill>
                  <a:schemeClr val="tx2"/>
                </a:solidFill>
              </a:rPr>
              <a:t>Les résultats observés :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Une entrée en parcours d’accompagnement plus rapide :</a:t>
            </a:r>
          </a:p>
          <a:p>
            <a:pPr marL="457200" lvl="1" indent="0" algn="just">
              <a:buNone/>
            </a:pPr>
            <a:r>
              <a:rPr lang="fr-FR" sz="1400" dirty="0">
                <a:solidFill>
                  <a:schemeClr val="tx2"/>
                </a:solidFill>
              </a:rPr>
              <a:t>	</a:t>
            </a:r>
            <a:r>
              <a:rPr lang="fr-FR" sz="1800" dirty="0" smtClean="0">
                <a:solidFill>
                  <a:schemeClr val="tx2"/>
                </a:solidFill>
              </a:rPr>
              <a:t>En 2018, 56% des adhérents rencontrent un accompagnateur à l’emploi 	moins de 18 jours après la demande d’entrée et 74% avant 30 jours.</a:t>
            </a:r>
          </a:p>
          <a:p>
            <a:pPr marL="457200" lvl="1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marL="285750" lvl="1" algn="just"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chemeClr val="tx2"/>
                </a:solidFill>
              </a:rPr>
              <a:t>Une mise en relation avec le monde de l’entreprise très rapide :</a:t>
            </a:r>
          </a:p>
          <a:p>
            <a:pPr marL="457200" lvl="2" indent="0" algn="just">
              <a:buNone/>
            </a:pPr>
            <a:r>
              <a:rPr lang="fr-FR" sz="1800" dirty="0">
                <a:solidFill>
                  <a:schemeClr val="tx2"/>
                </a:solidFill>
              </a:rPr>
              <a:t>	</a:t>
            </a:r>
            <a:r>
              <a:rPr lang="fr-FR" sz="1800" dirty="0" smtClean="0">
                <a:solidFill>
                  <a:schemeClr val="tx2"/>
                </a:solidFill>
              </a:rPr>
              <a:t>En 2018, 69% des adhérents du PLIE ont rencontré un cadre ou un chef 	d’entreprise dans les 3ers mois de leurs parcours et 52% d’entre eux ont 	bénéficié d’une PMSMP ou ont signé un contrat de travail.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5228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1703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0" indent="0">
              <a:buNone/>
            </a:pPr>
            <a:endParaRPr lang="fr-FR" dirty="0">
              <a:solidFill>
                <a:schemeClr val="tx2"/>
              </a:solidFill>
              <a:latin typeface="Helvetica" pitchFamily="34" charset="0"/>
            </a:endParaRPr>
          </a:p>
          <a:p>
            <a:pPr marL="0" indent="0">
              <a:buNone/>
            </a:pPr>
            <a:endParaRPr lang="fr-FR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0" indent="0">
              <a:buNone/>
            </a:pPr>
            <a:endParaRPr lang="fr-FR" dirty="0">
              <a:solidFill>
                <a:schemeClr val="tx2"/>
              </a:solidFill>
              <a:latin typeface="Helvetica" pitchFamily="34" charset="0"/>
            </a:endParaRPr>
          </a:p>
          <a:p>
            <a:pPr marL="0" indent="0">
              <a:buNone/>
            </a:pPr>
            <a:endParaRPr lang="fr-FR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0" indent="0" algn="ctr">
              <a:buNone/>
            </a:pPr>
            <a:r>
              <a:rPr lang="fr-FR" sz="5900" b="1" dirty="0" smtClean="0">
                <a:solidFill>
                  <a:schemeClr val="tx2"/>
                </a:solidFill>
              </a:rPr>
              <a:t>Le groupe des Ambassadeurs, Ambassadrices.</a:t>
            </a:r>
          </a:p>
          <a:p>
            <a:pPr marL="0" indent="0" algn="ctr">
              <a:buNone/>
            </a:pPr>
            <a:r>
              <a:rPr lang="fr-FR" sz="5900" b="1" dirty="0" smtClean="0">
                <a:solidFill>
                  <a:schemeClr val="tx2"/>
                </a:solidFill>
              </a:rPr>
              <a:t>Une expérimentation du PLIE Marseille Provence Centre</a:t>
            </a:r>
            <a:endParaRPr lang="fr-FR" sz="5900" b="1" dirty="0">
              <a:solidFill>
                <a:schemeClr val="tx2"/>
              </a:solidFill>
            </a:endParaRPr>
          </a:p>
          <a:p>
            <a:pPr marL="457200" lvl="1" indent="0" algn="r">
              <a:buNone/>
            </a:pPr>
            <a:endParaRPr lang="fr-FR" sz="1800" i="1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endParaRPr lang="fr-FR" sz="1800" i="1" dirty="0" smtClean="0">
              <a:solidFill>
                <a:schemeClr val="tx2"/>
              </a:solidFill>
              <a:latin typeface="Helvetica" pitchFamily="34" charset="0"/>
            </a:endParaRPr>
          </a:p>
          <a:p>
            <a:pPr marL="457200" lvl="1" indent="0" algn="r">
              <a:buNone/>
            </a:pPr>
            <a:r>
              <a:rPr lang="fr-FR" sz="2900" i="1" dirty="0" smtClean="0">
                <a:solidFill>
                  <a:schemeClr val="tx2"/>
                </a:solidFill>
                <a:latin typeface="+mj-lt"/>
              </a:rPr>
              <a:t>Europlie</a:t>
            </a:r>
          </a:p>
          <a:p>
            <a:pPr marL="457200" lvl="1" indent="0" algn="r">
              <a:buNone/>
            </a:pPr>
            <a:r>
              <a:rPr lang="fr-FR" sz="2900" i="1" dirty="0" smtClean="0">
                <a:solidFill>
                  <a:schemeClr val="tx2"/>
                </a:solidFill>
                <a:latin typeface="+mj-lt"/>
              </a:rPr>
              <a:t>JT 04 et 05 juillet 2019</a:t>
            </a:r>
            <a:endParaRPr lang="fr-FR" sz="2900" i="1" dirty="0">
              <a:solidFill>
                <a:schemeClr val="tx2"/>
              </a:solidFill>
              <a:latin typeface="+mj-lt"/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Picture 17" descr="C:\Users\mlcompagny\Downloads\ES_ref2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791" y="305248"/>
            <a:ext cx="911250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5" descr="P:\LOGOS\Emergences\logo emergenc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76672"/>
            <a:ext cx="2312414" cy="62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7175"/>
            <a:ext cx="1224136" cy="130814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496" y="6008979"/>
            <a:ext cx="1258341" cy="38424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5994348"/>
            <a:ext cx="1296144" cy="41350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994348"/>
            <a:ext cx="1213306" cy="35483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992" y="6034700"/>
            <a:ext cx="648072" cy="38884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39" y="6077793"/>
            <a:ext cx="1097461" cy="30265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587" y="5921503"/>
            <a:ext cx="881063" cy="56197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817384"/>
            <a:ext cx="1829217" cy="76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46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Les Ambassadeurs du PLIE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fr-FR" sz="1800" u="sng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u="sng" dirty="0" smtClean="0">
                <a:solidFill>
                  <a:schemeClr val="tx2"/>
                </a:solidFill>
              </a:rPr>
              <a:t>Les enjeux :</a:t>
            </a:r>
          </a:p>
          <a:p>
            <a:pPr marL="0" indent="0" algn="just">
              <a:buNone/>
            </a:pPr>
            <a:r>
              <a:rPr lang="fr-FR" sz="1800" dirty="0" smtClean="0">
                <a:solidFill>
                  <a:schemeClr val="tx2"/>
                </a:solidFill>
              </a:rPr>
              <a:t>Développer un réseau d’ambassadeurs volontaires, parmi les ex-adhérents, dont le témoignage et le parcours seront des exemples inspirants pour la communauté des adhérents du PLIE Marseille Provence Centre.</a:t>
            </a:r>
          </a:p>
          <a:p>
            <a:pPr marL="0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u="sng" dirty="0" smtClean="0">
                <a:solidFill>
                  <a:schemeClr val="tx2"/>
                </a:solidFill>
              </a:rPr>
              <a:t>Le contexte :</a:t>
            </a:r>
          </a:p>
          <a:p>
            <a:pPr marL="0" indent="0" algn="just">
              <a:buNone/>
            </a:pPr>
            <a:r>
              <a:rPr lang="fr-FR" sz="1800" dirty="0" smtClean="0">
                <a:solidFill>
                  <a:schemeClr val="tx2"/>
                </a:solidFill>
              </a:rPr>
              <a:t>Mise en place depuis 2017 d’une Soirée des Réussites qui met en valeur les adhérents et leurs parcours et à l’issue de laquelle un groupe d’ex-adhérent s’est dit prêt à témoigner de leur parcours, ou de leur expertise métier, auprès d’adhérents en parcours.</a:t>
            </a:r>
          </a:p>
          <a:p>
            <a:pPr marL="0" indent="0" algn="just">
              <a:buNone/>
            </a:pPr>
            <a:r>
              <a:rPr lang="fr-FR" sz="1800" dirty="0" smtClean="0">
                <a:solidFill>
                  <a:schemeClr val="tx2"/>
                </a:solidFill>
              </a:rPr>
              <a:t>1 intervention réalisée mais une organisation à mettre en place pour systématiser la démarche.</a:t>
            </a:r>
          </a:p>
          <a:p>
            <a:pPr marL="0" indent="0" algn="just">
              <a:buNone/>
            </a:pPr>
            <a:endParaRPr lang="fr-FR" sz="18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u="sng" dirty="0" smtClean="0">
                <a:solidFill>
                  <a:schemeClr val="tx2"/>
                </a:solidFill>
              </a:rPr>
              <a:t>La méthodologie retenue :</a:t>
            </a:r>
          </a:p>
          <a:p>
            <a:pPr marL="0" indent="0" algn="just">
              <a:buNone/>
            </a:pPr>
            <a:r>
              <a:rPr lang="fr-FR" sz="1800" dirty="0" smtClean="0">
                <a:solidFill>
                  <a:schemeClr val="tx2"/>
                </a:solidFill>
              </a:rPr>
              <a:t>Un groupe projet constitué des différents pôles du PLIE et de deux accompagnatrices à l’emploi avec pour objectif de proposer au comité de direction du PLIE un cadre d’intervention et une animation des ambassadeurs.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9973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Les Ambassadeurs du PLIE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fr-FR" sz="1800" u="sng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u="sng" dirty="0" smtClean="0">
                <a:solidFill>
                  <a:schemeClr val="tx2"/>
                </a:solidFill>
              </a:rPr>
              <a:t>La base des échanges: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Les bénéfices attendus</a:t>
            </a:r>
          </a:p>
          <a:p>
            <a:pPr marL="457200" lvl="1" indent="0" algn="just">
              <a:buNone/>
            </a:pPr>
            <a:r>
              <a:rPr lang="fr-FR" sz="1800" dirty="0" smtClean="0">
                <a:solidFill>
                  <a:schemeClr val="tx2"/>
                </a:solidFill>
              </a:rPr>
              <a:t>Pour les adhérents en parcours</a:t>
            </a:r>
          </a:p>
          <a:p>
            <a:pPr marL="457200" lvl="1" indent="0" algn="just">
              <a:buNone/>
            </a:pPr>
            <a:r>
              <a:rPr lang="fr-FR" sz="1800" dirty="0" smtClean="0">
                <a:solidFill>
                  <a:schemeClr val="tx2"/>
                </a:solidFill>
              </a:rPr>
              <a:t>Pour les Ambassadeurs</a:t>
            </a:r>
          </a:p>
          <a:p>
            <a:pPr marL="457200" lvl="1" indent="0" algn="just">
              <a:buNone/>
            </a:pPr>
            <a:r>
              <a:rPr lang="fr-FR" sz="1800" dirty="0" smtClean="0">
                <a:solidFill>
                  <a:schemeClr val="tx2"/>
                </a:solidFill>
              </a:rPr>
              <a:t>Pour le PLIE et les équipes dans le cadre de la réalisation de leur mission principale.</a:t>
            </a:r>
          </a:p>
          <a:p>
            <a:pPr lvl="1" algn="just"/>
            <a:endParaRPr lang="fr-FR" sz="1800" dirty="0">
              <a:solidFill>
                <a:schemeClr val="tx2"/>
              </a:solidFill>
            </a:endParaRPr>
          </a:p>
          <a:p>
            <a:pPr marL="285750" lvl="1" algn="just"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chemeClr val="tx2"/>
                </a:solidFill>
              </a:rPr>
              <a:t>La définition des thèmes d’intervention possible</a:t>
            </a:r>
          </a:p>
          <a:p>
            <a:pPr marL="457200" lvl="2" indent="0" algn="just">
              <a:buNone/>
            </a:pPr>
            <a:r>
              <a:rPr lang="fr-FR" sz="1800" dirty="0" smtClean="0">
                <a:solidFill>
                  <a:schemeClr val="tx2"/>
                </a:solidFill>
              </a:rPr>
              <a:t>Travailler en collaboration avec son accompagnateur à l’emploi, Bien se connaître, Elargir sa recherche d’emploi, Saisir toutes les opportunités, Réussir un entretien…</a:t>
            </a:r>
          </a:p>
          <a:p>
            <a:pPr marL="457200" lvl="2" indent="0" algn="just">
              <a:buNone/>
            </a:pPr>
            <a:r>
              <a:rPr lang="fr-FR" sz="1800" dirty="0" smtClean="0">
                <a:solidFill>
                  <a:schemeClr val="tx2"/>
                </a:solidFill>
              </a:rPr>
              <a:t>La connaissance d’un métier et/ou la connaissance du statut de salarié</a:t>
            </a:r>
          </a:p>
          <a:p>
            <a:pPr marL="457200" lvl="2" indent="0" algn="just">
              <a:buNone/>
            </a:pPr>
            <a:endParaRPr lang="fr-FR" sz="1800" dirty="0">
              <a:solidFill>
                <a:schemeClr val="tx2"/>
              </a:solidFill>
            </a:endParaRPr>
          </a:p>
          <a:p>
            <a:pPr marL="285750" lvl="2" indent="-285750" algn="just"/>
            <a:r>
              <a:rPr lang="fr-FR" sz="1800" dirty="0" smtClean="0">
                <a:solidFill>
                  <a:schemeClr val="tx2"/>
                </a:solidFill>
              </a:rPr>
              <a:t>La définition des formes et lieux d’intervention</a:t>
            </a:r>
          </a:p>
          <a:p>
            <a:pPr marL="457200" lvl="3" indent="0" algn="just">
              <a:buNone/>
            </a:pPr>
            <a:r>
              <a:rPr lang="fr-FR" sz="1800" dirty="0" smtClean="0">
                <a:solidFill>
                  <a:schemeClr val="tx2"/>
                </a:solidFill>
              </a:rPr>
              <a:t>En binôme, en tripartite, en témoignage dans une action collective….</a:t>
            </a:r>
          </a:p>
          <a:p>
            <a:pPr marL="936000" lvl="3" algn="just"/>
            <a:endParaRPr lang="fr-FR" sz="1000" dirty="0" smtClean="0">
              <a:solidFill>
                <a:schemeClr val="tx2"/>
              </a:solidFill>
            </a:endParaRPr>
          </a:p>
          <a:p>
            <a:pPr marL="457200" lvl="2" indent="0" algn="just">
              <a:buNone/>
            </a:pPr>
            <a:endParaRPr lang="fr-FR" sz="14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4129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Les Ambassadeurs du PLIE</a:t>
            </a:r>
            <a:endParaRPr lang="fr-FR" sz="28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fr-FR" sz="1800" u="sng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u="sng" dirty="0" smtClean="0">
                <a:solidFill>
                  <a:schemeClr val="tx2"/>
                </a:solidFill>
              </a:rPr>
              <a:t>Les propositions retenues :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Participation aux 3 clubs de recherche d’emploi (3 interventions/an)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Participation aux RDV de la Réussite (10 interventions/an)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Présentation d’un métier par celui qui l’exerce (10 interventions/an)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Participation à l’atelier « Les clés d’un parcours réussi » (4 interventions/an)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Possibilité d’une intervention en individuel en limitant à 1 intervention par mois.</a:t>
            </a:r>
          </a:p>
          <a:p>
            <a:pPr algn="just"/>
            <a:endParaRPr lang="fr-FR" sz="1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1800" u="sng" dirty="0" smtClean="0">
                <a:solidFill>
                  <a:schemeClr val="tx2"/>
                </a:solidFill>
              </a:rPr>
              <a:t>Où en est-on aujourd’hui ?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Une charte des engagements réciproques et les fiches actions des interventions, les procédures de mobilisation sont en cours de finalisation</a:t>
            </a:r>
          </a:p>
          <a:p>
            <a:pPr algn="just"/>
            <a:r>
              <a:rPr lang="fr-FR" sz="1800" dirty="0" smtClean="0">
                <a:solidFill>
                  <a:schemeClr val="tx2"/>
                </a:solidFill>
              </a:rPr>
              <a:t>Va être proposé au comité de direction 2 scenarios possibles d’animation</a:t>
            </a:r>
          </a:p>
          <a:p>
            <a:pPr algn="just"/>
            <a:endParaRPr lang="fr-FR" sz="1000" dirty="0" smtClean="0">
              <a:solidFill>
                <a:schemeClr val="tx2"/>
              </a:solidFill>
            </a:endParaRPr>
          </a:p>
          <a:p>
            <a:pPr marL="457200" lvl="2" indent="0" algn="just">
              <a:buNone/>
            </a:pPr>
            <a:endParaRPr lang="fr-FR" sz="14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F7A81-D3A8-48ED-8C64-21B1A3FC9B89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50547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</TotalTime>
  <Words>1022</Words>
  <Application>Microsoft Office PowerPoint</Application>
  <PresentationFormat>Affichage à l'écran (4:3)</PresentationFormat>
  <Paragraphs>190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Présentation PowerPoint</vt:lpstr>
      <vt:lpstr>La dynamique de début de parcours</vt:lpstr>
      <vt:lpstr>La dynamique de début de parcours</vt:lpstr>
      <vt:lpstr>La dynamique de début de parcours</vt:lpstr>
      <vt:lpstr>La dynamique de début de parcours</vt:lpstr>
      <vt:lpstr>Présentation PowerPoint</vt:lpstr>
      <vt:lpstr>Les Ambassadeurs du PLIE</vt:lpstr>
      <vt:lpstr>Les Ambassadeurs du PLIE</vt:lpstr>
      <vt:lpstr>Les Ambassadeurs du PLIE</vt:lpstr>
      <vt:lpstr>Présentation PowerPoint</vt:lpstr>
      <vt:lpstr>Le CléA (Plan d’action commence en juin 2018)</vt:lpstr>
      <vt:lpstr>Le CléA (Plan d’action commence en juin 2018)</vt:lpstr>
      <vt:lpstr>Le CléA (Plan d’action commence en juin 2018)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 laure compagny</dc:creator>
  <cp:lastModifiedBy>marie laure compagny</cp:lastModifiedBy>
  <cp:revision>77</cp:revision>
  <cp:lastPrinted>2018-10-12T14:51:54Z</cp:lastPrinted>
  <dcterms:created xsi:type="dcterms:W3CDTF">2018-10-11T07:48:21Z</dcterms:created>
  <dcterms:modified xsi:type="dcterms:W3CDTF">2019-07-03T13:20:26Z</dcterms:modified>
</cp:coreProperties>
</file>