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82" autoAdjust="0"/>
    <p:restoredTop sz="94660"/>
  </p:normalViewPr>
  <p:slideViewPr>
    <p:cSldViewPr>
      <p:cViewPr varScale="1">
        <p:scale>
          <a:sx n="103" d="100"/>
          <a:sy n="103" d="100"/>
        </p:scale>
        <p:origin x="-21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363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561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8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759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309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3228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9154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494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454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814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93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C7F88-8D27-4FF5-B2B2-9E6F4C80892A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6F664-32CA-48FF-8F6E-2AEAA12FA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75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0" indent="0" algn="ctr">
              <a:buNone/>
            </a:pPr>
            <a:r>
              <a:rPr lang="fr-FR" sz="4600" dirty="0" smtClean="0">
                <a:solidFill>
                  <a:schemeClr val="tx2"/>
                </a:solidFill>
                <a:latin typeface="Helvetica" pitchFamily="34" charset="0"/>
              </a:rPr>
              <a:t>Maintenir le participant acteur de son parcours</a:t>
            </a:r>
            <a:endParaRPr lang="fr-FR" sz="4600" dirty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r>
              <a:rPr lang="fr-FR" sz="2900" i="1" dirty="0" smtClean="0">
                <a:solidFill>
                  <a:schemeClr val="tx2"/>
                </a:solidFill>
                <a:latin typeface="+mj-lt"/>
              </a:rPr>
              <a:t>Europlie</a:t>
            </a:r>
          </a:p>
          <a:p>
            <a:pPr marL="457200" lvl="1" indent="0" algn="r">
              <a:buNone/>
            </a:pPr>
            <a:r>
              <a:rPr lang="fr-FR" sz="2900" i="1" dirty="0" smtClean="0">
                <a:solidFill>
                  <a:schemeClr val="tx2"/>
                </a:solidFill>
                <a:latin typeface="+mj-lt"/>
              </a:rPr>
              <a:t>JT 04 et 05 juillet 2019</a:t>
            </a:r>
            <a:endParaRPr lang="fr-FR" sz="2900" i="1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17" descr="C:\Users\mlcompagny\Downloads\ES_ref2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791" y="305248"/>
            <a:ext cx="911250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5" descr="P:\LOGOS\Emergences\logo emergenc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76672"/>
            <a:ext cx="2312414" cy="62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7175"/>
            <a:ext cx="1224136" cy="130814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496" y="6008979"/>
            <a:ext cx="1258341" cy="38424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994348"/>
            <a:ext cx="1296144" cy="41350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994348"/>
            <a:ext cx="1213306" cy="35483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992" y="6034700"/>
            <a:ext cx="648072" cy="38884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39" y="6077793"/>
            <a:ext cx="1097461" cy="3026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587" y="5921503"/>
            <a:ext cx="881063" cy="56197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817384"/>
            <a:ext cx="1829217" cy="76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899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>
                <a:solidFill>
                  <a:schemeClr val="tx2"/>
                </a:solidFill>
              </a:rPr>
              <a:t>Maintenir le participant acteur de son parcours</a:t>
            </a:r>
            <a:endParaRPr lang="fr-FR" sz="2800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dirty="0">
                <a:solidFill>
                  <a:schemeClr val="tx2"/>
                </a:solidFill>
              </a:rPr>
              <a:t>Une volonté exprimée sur le PLIE Marseille Provence Centre depuis 20 ans (via Odes Plie par exemple</a:t>
            </a:r>
            <a:r>
              <a:rPr lang="fr-FR" sz="1800" dirty="0" smtClean="0">
                <a:solidFill>
                  <a:schemeClr val="tx2"/>
                </a:solidFill>
              </a:rPr>
              <a:t>).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dirty="0">
                <a:solidFill>
                  <a:schemeClr val="tx2"/>
                </a:solidFill>
              </a:rPr>
              <a:t>Une volonté qui s’exprime encore davantage depuis l’installation d’une démarche Qualité. 3 exemples </a:t>
            </a:r>
            <a:r>
              <a:rPr lang="fr-FR" sz="1800" dirty="0" smtClean="0">
                <a:solidFill>
                  <a:schemeClr val="tx2"/>
                </a:solidFill>
              </a:rPr>
              <a:t>: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marL="893763" lvl="0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La possibilité pour chaque adhérent d’exprimer sa satisfaction …</a:t>
            </a:r>
          </a:p>
          <a:p>
            <a:pPr marL="893763" lvl="0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… Mais aussi son mécontentement</a:t>
            </a:r>
          </a:p>
          <a:p>
            <a:pPr marL="893763" lvl="0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Les adhérents acteurs de leur parcours, à chaque rencontre avec leur accompagnateur / </a:t>
            </a:r>
            <a:r>
              <a:rPr lang="fr-FR" sz="1800" dirty="0" err="1">
                <a:solidFill>
                  <a:schemeClr val="tx2"/>
                </a:solidFill>
              </a:rPr>
              <a:t>trice</a:t>
            </a:r>
            <a:r>
              <a:rPr lang="fr-FR" sz="1800" dirty="0">
                <a:solidFill>
                  <a:schemeClr val="tx2"/>
                </a:solidFill>
              </a:rPr>
              <a:t> à l’emploi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9168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>
                <a:solidFill>
                  <a:schemeClr val="tx2"/>
                </a:solidFill>
              </a:rPr>
              <a:t>Enquêtes de satisfaction</a:t>
            </a:r>
            <a:endParaRPr lang="fr-FR" sz="2800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dirty="0">
                <a:solidFill>
                  <a:schemeClr val="tx2"/>
                </a:solidFill>
              </a:rPr>
              <a:t>La mesure de la satisfaction des adhérents porte sur le respect des 9 engagements pris. Cette mesure est opérée sur la base de questionnaires transmis à la personne en parcours d’inclusion active, à 3 moments du parcours</a:t>
            </a:r>
            <a:r>
              <a:rPr lang="fr-FR" sz="1800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marL="627063" lvl="0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Une portant sur l’accueil téléphonique et l’information sur place (début de parcours</a:t>
            </a:r>
            <a:r>
              <a:rPr lang="fr-FR" sz="1800" dirty="0" smtClean="0">
                <a:solidFill>
                  <a:schemeClr val="tx2"/>
                </a:solidFill>
              </a:rPr>
              <a:t>),</a:t>
            </a:r>
            <a:endParaRPr lang="fr-FR" sz="1800" dirty="0">
              <a:solidFill>
                <a:schemeClr val="tx2"/>
              </a:solidFill>
            </a:endParaRPr>
          </a:p>
          <a:p>
            <a:pPr marL="627063" lvl="0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Une portant sur le diagnostic et la construction de parcours,</a:t>
            </a:r>
          </a:p>
          <a:p>
            <a:pPr marL="627063" lvl="0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Une portant sur les sorties positives et la satisfaction générale.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dirty="0">
                <a:solidFill>
                  <a:schemeClr val="tx2"/>
                </a:solidFill>
              </a:rPr>
              <a:t>Un questionnaire est envoyé aussi pour tous les adhérents ayant changé d’AE (engagement portant sur la continuité de service</a:t>
            </a:r>
            <a:r>
              <a:rPr lang="fr-FR" sz="1800" dirty="0" smtClean="0">
                <a:solidFill>
                  <a:schemeClr val="tx2"/>
                </a:solidFill>
              </a:rPr>
              <a:t>).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dirty="0">
                <a:solidFill>
                  <a:schemeClr val="tx2"/>
                </a:solidFill>
              </a:rPr>
              <a:t>Les enquêtes sont semestrielles (sauf la 1</a:t>
            </a:r>
            <a:r>
              <a:rPr lang="fr-FR" sz="1800" baseline="30000" dirty="0">
                <a:solidFill>
                  <a:schemeClr val="tx2"/>
                </a:solidFill>
              </a:rPr>
              <a:t>ère</a:t>
            </a:r>
            <a:r>
              <a:rPr lang="fr-FR" sz="1800" dirty="0">
                <a:solidFill>
                  <a:schemeClr val="tx2"/>
                </a:solidFill>
              </a:rPr>
              <a:t> qui est trimestrielle</a:t>
            </a:r>
            <a:r>
              <a:rPr lang="fr-FR" sz="1800" dirty="0" smtClean="0">
                <a:solidFill>
                  <a:schemeClr val="tx2"/>
                </a:solidFill>
              </a:rPr>
              <a:t>).</a:t>
            </a:r>
            <a:endParaRPr lang="fr-FR" sz="1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0184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>
                <a:solidFill>
                  <a:schemeClr val="tx2"/>
                </a:solidFill>
              </a:rPr>
              <a:t>Enquêtes de </a:t>
            </a:r>
            <a:r>
              <a:rPr lang="fr-FR" sz="2800" b="1" dirty="0" smtClean="0">
                <a:solidFill>
                  <a:schemeClr val="tx2"/>
                </a:solidFill>
              </a:rPr>
              <a:t>satisfaction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dirty="0">
                <a:solidFill>
                  <a:schemeClr val="tx2"/>
                </a:solidFill>
              </a:rPr>
              <a:t>Un niveau de « répondants » significatif </a:t>
            </a:r>
            <a:r>
              <a:rPr lang="fr-FR" sz="1800" dirty="0" smtClean="0">
                <a:solidFill>
                  <a:schemeClr val="tx2"/>
                </a:solidFill>
              </a:rPr>
              <a:t>: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chemeClr val="tx2"/>
                </a:solidFill>
              </a:rPr>
              <a:t>Accueil et information sur place</a:t>
            </a:r>
            <a:r>
              <a:rPr lang="fr-FR" sz="1800" dirty="0">
                <a:solidFill>
                  <a:schemeClr val="tx2"/>
                </a:solidFill>
              </a:rPr>
              <a:t> : Un taux de répondants de 61% (+ 2 points / 2017</a:t>
            </a:r>
            <a:r>
              <a:rPr lang="fr-FR" sz="1800" dirty="0" smtClean="0">
                <a:solidFill>
                  <a:schemeClr val="tx2"/>
                </a:solidFill>
              </a:rPr>
              <a:t>)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chemeClr val="tx2"/>
                </a:solidFill>
              </a:rPr>
              <a:t>Diagnostic et Construction de parcours</a:t>
            </a:r>
            <a:r>
              <a:rPr lang="fr-FR" sz="1800" dirty="0">
                <a:solidFill>
                  <a:schemeClr val="tx2"/>
                </a:solidFill>
              </a:rPr>
              <a:t> : Un taux de répondants de 43% (+ 2 points / 2017</a:t>
            </a:r>
            <a:r>
              <a:rPr lang="fr-FR" sz="1800" dirty="0" smtClean="0">
                <a:solidFill>
                  <a:schemeClr val="tx2"/>
                </a:solidFill>
              </a:rPr>
              <a:t>)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chemeClr val="tx2"/>
                </a:solidFill>
              </a:rPr>
              <a:t>Sorties positives et satisfaction générale</a:t>
            </a:r>
            <a:r>
              <a:rPr lang="fr-FR" sz="1800" dirty="0">
                <a:solidFill>
                  <a:schemeClr val="tx2"/>
                </a:solidFill>
              </a:rPr>
              <a:t> : Un taux de répondants de 35% (+ 2 points / 2017</a:t>
            </a:r>
            <a:r>
              <a:rPr lang="fr-FR" sz="1800" dirty="0" smtClean="0">
                <a:solidFill>
                  <a:schemeClr val="tx2"/>
                </a:solidFill>
              </a:rPr>
              <a:t>)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chemeClr val="tx2"/>
                </a:solidFill>
              </a:rPr>
              <a:t>Changement d’AE</a:t>
            </a:r>
            <a:r>
              <a:rPr lang="fr-FR" sz="1800" dirty="0">
                <a:solidFill>
                  <a:schemeClr val="tx2"/>
                </a:solidFill>
              </a:rPr>
              <a:t> : Un taux de répondants de 37% (+ 5 points / 2017)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018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>
                <a:solidFill>
                  <a:schemeClr val="tx2"/>
                </a:solidFill>
              </a:rPr>
              <a:t>Enquêtes de </a:t>
            </a:r>
            <a:r>
              <a:rPr lang="fr-FR" sz="2800" b="1" dirty="0" smtClean="0">
                <a:solidFill>
                  <a:schemeClr val="tx2"/>
                </a:solidFill>
              </a:rPr>
              <a:t>satisfaction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b="1" dirty="0">
                <a:solidFill>
                  <a:schemeClr val="tx2"/>
                </a:solidFill>
              </a:rPr>
              <a:t>Les constats </a:t>
            </a:r>
            <a:r>
              <a:rPr lang="fr-FR" sz="1800" b="1" dirty="0" smtClean="0">
                <a:solidFill>
                  <a:schemeClr val="tx2"/>
                </a:solidFill>
              </a:rPr>
              <a:t>: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lvl="0" algn="just"/>
            <a:r>
              <a:rPr lang="fr-FR" sz="1800" dirty="0">
                <a:solidFill>
                  <a:schemeClr val="tx2"/>
                </a:solidFill>
              </a:rPr>
              <a:t>60% des indicateurs en hausse et une satisfaction générale qui augmente régulièrement depuis 2 ans</a:t>
            </a:r>
            <a:r>
              <a:rPr lang="fr-FR" sz="1800" dirty="0" smtClean="0">
                <a:solidFill>
                  <a:schemeClr val="tx2"/>
                </a:solidFill>
              </a:rPr>
              <a:t>.</a:t>
            </a:r>
          </a:p>
          <a:p>
            <a:pPr lvl="0" algn="just"/>
            <a:endParaRPr lang="fr-FR" sz="1800" dirty="0">
              <a:solidFill>
                <a:schemeClr val="tx2"/>
              </a:solidFill>
            </a:endParaRPr>
          </a:p>
          <a:p>
            <a:pPr lvl="0" algn="just"/>
            <a:r>
              <a:rPr lang="fr-FR" sz="1800" dirty="0">
                <a:solidFill>
                  <a:schemeClr val="tx2"/>
                </a:solidFill>
              </a:rPr>
              <a:t>Un fort sentiment de satisfaction de la part des adhérents en construction de parcours, notamment sur l’écoute des accompagnateurs à l’emploi et l’utilité des actions proposées dans le cadre de la construction de parcours</a:t>
            </a:r>
            <a:r>
              <a:rPr lang="fr-FR" sz="1800" dirty="0" smtClean="0">
                <a:solidFill>
                  <a:schemeClr val="tx2"/>
                </a:solidFill>
              </a:rPr>
              <a:t>.</a:t>
            </a:r>
          </a:p>
          <a:p>
            <a:pPr marL="0" lv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lvl="0" algn="just"/>
            <a:r>
              <a:rPr lang="fr-FR" sz="1800" dirty="0">
                <a:solidFill>
                  <a:schemeClr val="tx2"/>
                </a:solidFill>
              </a:rPr>
              <a:t>Une hausse générale du taux de répondants avec une moyenne de 49% (+8 points par rapport à 2017).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0184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>
                <a:solidFill>
                  <a:schemeClr val="tx2"/>
                </a:solidFill>
              </a:rPr>
              <a:t>Les </a:t>
            </a:r>
            <a:r>
              <a:rPr lang="fr-FR" sz="2800" b="1" dirty="0" smtClean="0">
                <a:solidFill>
                  <a:schemeClr val="tx2"/>
                </a:solidFill>
              </a:rPr>
              <a:t>Réclamations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dirty="0">
                <a:solidFill>
                  <a:schemeClr val="tx2"/>
                </a:solidFill>
              </a:rPr>
              <a:t>Une réclamation est l’expression d’une insatisfaction, d’un mécontentement, qui peut s’exprimer à tout moment dans le </a:t>
            </a:r>
            <a:r>
              <a:rPr lang="fr-FR" sz="1800" dirty="0" smtClean="0">
                <a:solidFill>
                  <a:schemeClr val="tx2"/>
                </a:solidFill>
              </a:rPr>
              <a:t>parcours.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b="1" dirty="0" smtClean="0">
                <a:solidFill>
                  <a:schemeClr val="tx2"/>
                </a:solidFill>
              </a:rPr>
              <a:t>Principes </a:t>
            </a:r>
            <a:r>
              <a:rPr lang="fr-FR" sz="1800" b="1" dirty="0">
                <a:solidFill>
                  <a:schemeClr val="tx2"/>
                </a:solidFill>
              </a:rPr>
              <a:t>de gestion des </a:t>
            </a:r>
            <a:r>
              <a:rPr lang="fr-FR" sz="1800" b="1" dirty="0" smtClean="0">
                <a:solidFill>
                  <a:schemeClr val="tx2"/>
                </a:solidFill>
              </a:rPr>
              <a:t>réclamations :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800" i="1" dirty="0">
                <a:solidFill>
                  <a:schemeClr val="tx2"/>
                </a:solidFill>
              </a:rPr>
              <a:t>Visibilité et accessibilité (savoir comment et où formuler une réclamation)</a:t>
            </a:r>
            <a:endParaRPr lang="fr-FR" sz="1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800" i="1" dirty="0">
                <a:solidFill>
                  <a:schemeClr val="tx2"/>
                </a:solidFill>
              </a:rPr>
              <a:t>Réactivité, objectivité et confidentialité</a:t>
            </a:r>
            <a:endParaRPr lang="fr-FR" sz="1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800" i="1" dirty="0">
                <a:solidFill>
                  <a:schemeClr val="tx2"/>
                </a:solidFill>
              </a:rPr>
              <a:t>Responsabilisation et amélioration continue</a:t>
            </a:r>
            <a:endParaRPr lang="fr-FR" sz="1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0184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>
                <a:solidFill>
                  <a:schemeClr val="tx2"/>
                </a:solidFill>
              </a:rPr>
              <a:t>Les </a:t>
            </a:r>
            <a:r>
              <a:rPr lang="fr-FR" sz="2800" b="1" dirty="0" smtClean="0">
                <a:solidFill>
                  <a:schemeClr val="tx2"/>
                </a:solidFill>
              </a:rPr>
              <a:t>Réclamations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fr-FR" sz="1800" b="1" dirty="0">
                <a:solidFill>
                  <a:schemeClr val="tx2"/>
                </a:solidFill>
              </a:rPr>
              <a:t>En 2018, 24 réclamations émises, dont 23 recevables (1 concernait Pôle Emploi</a:t>
            </a:r>
            <a:r>
              <a:rPr lang="fr-FR" sz="1800" b="1" dirty="0" smtClean="0">
                <a:solidFill>
                  <a:schemeClr val="tx2"/>
                </a:solidFill>
              </a:rPr>
              <a:t>).</a:t>
            </a:r>
            <a:endParaRPr lang="fr-FR" sz="1800" dirty="0">
              <a:solidFill>
                <a:schemeClr val="tx2"/>
              </a:solidFill>
            </a:endParaRPr>
          </a:p>
          <a:p>
            <a:endParaRPr lang="fr-FR" sz="1800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Principales  </a:t>
            </a:r>
            <a:r>
              <a:rPr lang="fr-FR" sz="1800" u="sng" dirty="0">
                <a:solidFill>
                  <a:schemeClr val="tx2"/>
                </a:solidFill>
              </a:rPr>
              <a:t>motivations évoquées</a:t>
            </a:r>
            <a:r>
              <a:rPr lang="fr-FR" sz="1800" dirty="0">
                <a:solidFill>
                  <a:schemeClr val="tx2"/>
                </a:solidFill>
              </a:rPr>
              <a:t> </a:t>
            </a:r>
            <a:r>
              <a:rPr lang="fr-FR" sz="1800" dirty="0" smtClean="0">
                <a:solidFill>
                  <a:schemeClr val="tx2"/>
                </a:solidFill>
              </a:rPr>
              <a:t>:</a:t>
            </a:r>
          </a:p>
          <a:p>
            <a:pPr marL="0" indent="0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Insatisfaction / Accompagnateurs à l’Emploi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Sortie ou Non intégration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Motif de sortie ou non intégration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0184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>
                <a:solidFill>
                  <a:schemeClr val="tx2"/>
                </a:solidFill>
              </a:rPr>
              <a:t>La formalisation du compte rendu </a:t>
            </a:r>
            <a:r>
              <a:rPr lang="fr-FR" sz="2800" b="1" dirty="0" smtClean="0">
                <a:solidFill>
                  <a:schemeClr val="tx2"/>
                </a:solidFill>
              </a:rPr>
              <a:t>d’entretien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  <a:p>
            <a:pPr algn="just"/>
            <a:r>
              <a:rPr lang="fr-FR" sz="1800" dirty="0">
                <a:solidFill>
                  <a:schemeClr val="tx2"/>
                </a:solidFill>
              </a:rPr>
              <a:t>Pour rappel, le cahier des charges AE impose un rendez-vous bimensuel avec chaque adhérent accompagné</a:t>
            </a:r>
            <a:r>
              <a:rPr lang="fr-FR" sz="1800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algn="just"/>
            <a:r>
              <a:rPr lang="fr-FR" sz="1800" dirty="0">
                <a:solidFill>
                  <a:schemeClr val="tx2"/>
                </a:solidFill>
              </a:rPr>
              <a:t>Depuis des années, la dynamique de ces « suivis » est regardée. Une alerte intervient si absence de suivi &gt; 30 jours</a:t>
            </a:r>
            <a:r>
              <a:rPr lang="fr-FR" sz="1800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algn="just"/>
            <a:r>
              <a:rPr lang="fr-FR" sz="1800" dirty="0">
                <a:solidFill>
                  <a:schemeClr val="tx2"/>
                </a:solidFill>
              </a:rPr>
              <a:t>Depuis 2 ans, le contenu des suivis est regardé avec beaucoup plus de vigilance avec un objectif principal : </a:t>
            </a:r>
            <a:r>
              <a:rPr lang="fr-FR" sz="1800" b="1" u="sng" dirty="0">
                <a:solidFill>
                  <a:schemeClr val="tx2"/>
                </a:solidFill>
              </a:rPr>
              <a:t>Améliorer la qualité des comptes rendus d’entretien </a:t>
            </a:r>
            <a:endParaRPr lang="fr-FR" sz="1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0184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>
                <a:solidFill>
                  <a:schemeClr val="tx2"/>
                </a:solidFill>
              </a:rPr>
              <a:t>La formalisation du compte rendu </a:t>
            </a:r>
            <a:r>
              <a:rPr lang="fr-FR" sz="2800" b="1" dirty="0" smtClean="0">
                <a:solidFill>
                  <a:schemeClr val="tx2"/>
                </a:solidFill>
              </a:rPr>
              <a:t>d’entretien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dirty="0">
                <a:solidFill>
                  <a:schemeClr val="tx2"/>
                </a:solidFill>
              </a:rPr>
              <a:t>Plus  concrètement, l’entretien doit être efficace, se conclure par des actes à réaliser, en définissant une temporalité et « qui fait quoi ». Le compte-rendu doit </a:t>
            </a:r>
            <a:r>
              <a:rPr lang="fr-FR" sz="1800" dirty="0" smtClean="0">
                <a:solidFill>
                  <a:schemeClr val="tx2"/>
                </a:solidFill>
              </a:rPr>
              <a:t>s’articuler </a:t>
            </a:r>
            <a:r>
              <a:rPr lang="fr-FR" sz="1800" dirty="0">
                <a:solidFill>
                  <a:schemeClr val="tx2"/>
                </a:solidFill>
              </a:rPr>
              <a:t>donc autour de la trame suivante : </a:t>
            </a:r>
            <a:endParaRPr lang="fr-FR" sz="18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marL="1160463" lvl="0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Objectif  de l’entretien</a:t>
            </a:r>
          </a:p>
          <a:p>
            <a:pPr marL="1160463" lvl="0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Synthèse de l’entretien</a:t>
            </a:r>
          </a:p>
          <a:p>
            <a:pPr marL="1160463" lvl="0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Plan d’action adhérent</a:t>
            </a:r>
          </a:p>
          <a:p>
            <a:pPr marL="1160463" lvl="0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Plan d’action intervenant</a:t>
            </a:r>
          </a:p>
          <a:p>
            <a:pPr marL="1160463" lvl="0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2"/>
                </a:solidFill>
              </a:rPr>
              <a:t>Prochain rendez-vous prévu</a:t>
            </a:r>
          </a:p>
          <a:p>
            <a:pPr marL="0" indent="0" algn="just">
              <a:buNone/>
            </a:pPr>
            <a:endParaRPr lang="fr-FR" sz="1800" dirty="0"/>
          </a:p>
          <a:p>
            <a:pPr marL="0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Les AE </a:t>
            </a:r>
            <a:r>
              <a:rPr lang="fr-FR" sz="1800" b="1" dirty="0" smtClean="0">
                <a:solidFill>
                  <a:schemeClr val="tx2"/>
                </a:solidFill>
              </a:rPr>
              <a:t>remettent </a:t>
            </a:r>
            <a:r>
              <a:rPr lang="fr-FR" sz="1800" b="1" dirty="0">
                <a:solidFill>
                  <a:schemeClr val="tx2"/>
                </a:solidFill>
              </a:rPr>
              <a:t>à l’adhérent le CR</a:t>
            </a:r>
            <a:r>
              <a:rPr lang="fr-FR" sz="1800" dirty="0">
                <a:solidFill>
                  <a:schemeClr val="tx2"/>
                </a:solidFill>
              </a:rPr>
              <a:t> </a:t>
            </a:r>
            <a:r>
              <a:rPr lang="fr-FR" sz="1800" dirty="0" smtClean="0">
                <a:solidFill>
                  <a:schemeClr val="tx2"/>
                </a:solidFill>
              </a:rPr>
              <a:t>systématiquement (ou presque !) afin qu’ils puissent partager au </a:t>
            </a:r>
            <a:r>
              <a:rPr lang="fr-FR" sz="1800" dirty="0">
                <a:solidFill>
                  <a:schemeClr val="tx2"/>
                </a:solidFill>
              </a:rPr>
              <a:t>RDV </a:t>
            </a:r>
            <a:r>
              <a:rPr lang="fr-FR" sz="1800" dirty="0" smtClean="0">
                <a:solidFill>
                  <a:schemeClr val="tx2"/>
                </a:solidFill>
              </a:rPr>
              <a:t>les tâches </a:t>
            </a:r>
            <a:r>
              <a:rPr lang="fr-FR" sz="1800" dirty="0">
                <a:solidFill>
                  <a:schemeClr val="tx2"/>
                </a:solidFill>
              </a:rPr>
              <a:t>réalisées par </a:t>
            </a:r>
            <a:r>
              <a:rPr lang="fr-FR" sz="1800" dirty="0" smtClean="0">
                <a:solidFill>
                  <a:schemeClr val="tx2"/>
                </a:solidFill>
              </a:rPr>
              <a:t>chacun…</a:t>
            </a: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01848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316</Words>
  <Application>Microsoft Office PowerPoint</Application>
  <PresentationFormat>Affichage à l'écran (4:3)</PresentationFormat>
  <Paragraphs>98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Présentation PowerPoint</vt:lpstr>
      <vt:lpstr>Maintenir le participant acteur de son parcours</vt:lpstr>
      <vt:lpstr>Enquêtes de satisfaction</vt:lpstr>
      <vt:lpstr>Enquêtes de satisfaction</vt:lpstr>
      <vt:lpstr>Enquêtes de satisfaction</vt:lpstr>
      <vt:lpstr>Les Réclamations</vt:lpstr>
      <vt:lpstr>Les Réclamations</vt:lpstr>
      <vt:lpstr>La formalisation du compte rendu d’entretien</vt:lpstr>
      <vt:lpstr>La formalisation du compte rendu d’entretien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corinne giorgi</dc:creator>
  <cp:lastModifiedBy>jean christophe barusseau</cp:lastModifiedBy>
  <cp:revision>4</cp:revision>
  <dcterms:created xsi:type="dcterms:W3CDTF">2019-07-02T09:01:34Z</dcterms:created>
  <dcterms:modified xsi:type="dcterms:W3CDTF">2019-07-02T10:08:26Z</dcterms:modified>
</cp:coreProperties>
</file>