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60" r:id="rId2"/>
    <p:sldMasterId id="2147483661" r:id="rId3"/>
  </p:sldMasterIdLst>
  <p:notesMasterIdLst>
    <p:notesMasterId r:id="rId19"/>
  </p:notesMasterIdLst>
  <p:handoutMasterIdLst>
    <p:handoutMasterId r:id="rId20"/>
  </p:handoutMasterIdLst>
  <p:sldIdLst>
    <p:sldId id="256" r:id="rId4"/>
    <p:sldId id="257" r:id="rId5"/>
    <p:sldId id="298" r:id="rId6"/>
    <p:sldId id="299" r:id="rId7"/>
    <p:sldId id="301" r:id="rId8"/>
    <p:sldId id="303" r:id="rId9"/>
    <p:sldId id="292" r:id="rId10"/>
    <p:sldId id="307" r:id="rId11"/>
    <p:sldId id="295" r:id="rId12"/>
    <p:sldId id="296" r:id="rId13"/>
    <p:sldId id="308" r:id="rId14"/>
    <p:sldId id="294" r:id="rId15"/>
    <p:sldId id="305" r:id="rId16"/>
    <p:sldId id="304" r:id="rId17"/>
    <p:sldId id="306" r:id="rId18"/>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1324" autoAdjust="0"/>
  </p:normalViewPr>
  <p:slideViewPr>
    <p:cSldViewPr>
      <p:cViewPr varScale="1">
        <p:scale>
          <a:sx n="106" d="100"/>
          <a:sy n="106" d="100"/>
        </p:scale>
        <p:origin x="-176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0" d="100"/>
          <a:sy n="70" d="100"/>
        </p:scale>
        <p:origin x="-280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455B2-41F7-4F9B-86A1-497621865520}" type="doc">
      <dgm:prSet loTypeId="urn:microsoft.com/office/officeart/2009/layout/CircleArrowProcess" loCatId="process" qsTypeId="urn:microsoft.com/office/officeart/2005/8/quickstyle/simple1" qsCatId="simple" csTypeId="urn:microsoft.com/office/officeart/2005/8/colors/colorful3" csCatId="colorful" phldr="1"/>
      <dgm:spPr/>
      <dgm:t>
        <a:bodyPr/>
        <a:lstStyle/>
        <a:p>
          <a:endParaRPr lang="fr-FR"/>
        </a:p>
      </dgm:t>
    </dgm:pt>
    <dgm:pt modelId="{B78F9658-2D93-4498-933B-2BD3F3B76CE7}">
      <dgm:prSet phldrT="[Texte]" custT="1"/>
      <dgm:spPr>
        <a:solidFill>
          <a:schemeClr val="bg1"/>
        </a:solidFill>
      </dgm:spPr>
      <dgm:t>
        <a:bodyPr/>
        <a:lstStyle/>
        <a:p>
          <a:r>
            <a:rPr lang="fr-FR" sz="1000" b="1" i="0" dirty="0" smtClean="0"/>
            <a:t>L’habitude d’animer des ateliers TRE. Deux chargées de relation entreprises disposées à réunir des groupes en complément de l’intervention des </a:t>
          </a:r>
          <a:r>
            <a:rPr lang="fr-FR" sz="1000" b="1" i="0" dirty="0" err="1" smtClean="0"/>
            <a:t>accompagnateur.rice.s</a:t>
          </a:r>
          <a:r>
            <a:rPr lang="fr-FR" sz="1000" b="1" i="0" dirty="0" smtClean="0"/>
            <a:t> </a:t>
          </a:r>
          <a:endParaRPr lang="fr-FR" sz="1000" b="1" i="0" dirty="0"/>
        </a:p>
      </dgm:t>
    </dgm:pt>
    <dgm:pt modelId="{ED5BB438-F156-4133-B652-2A69D2A45D86}" type="parTrans" cxnId="{7595720B-F474-4773-BABE-0C8BFE31F04B}">
      <dgm:prSet/>
      <dgm:spPr/>
      <dgm:t>
        <a:bodyPr/>
        <a:lstStyle/>
        <a:p>
          <a:endParaRPr lang="fr-FR"/>
        </a:p>
      </dgm:t>
    </dgm:pt>
    <dgm:pt modelId="{B7D71674-AA66-415A-8CF6-AB0DE6A7B4F2}" type="sibTrans" cxnId="{7595720B-F474-4773-BABE-0C8BFE31F04B}">
      <dgm:prSet/>
      <dgm:spPr/>
      <dgm:t>
        <a:bodyPr/>
        <a:lstStyle/>
        <a:p>
          <a:endParaRPr lang="fr-FR"/>
        </a:p>
      </dgm:t>
    </dgm:pt>
    <dgm:pt modelId="{EEAC4C27-5347-4A81-BFF0-20C4D8C36DC3}">
      <dgm:prSet phldrT="[Texte]" custT="1"/>
      <dgm:spPr>
        <a:solidFill>
          <a:schemeClr val="bg1"/>
        </a:solidFill>
      </dgm:spPr>
      <dgm:t>
        <a:bodyPr/>
        <a:lstStyle/>
        <a:p>
          <a:r>
            <a:rPr lang="fr-FR" sz="1000" b="1" dirty="0" smtClean="0"/>
            <a:t>L’existence de prestations ou d’ateliers spécifiques PLIE s’appuyant sur le collectif</a:t>
          </a:r>
          <a:endParaRPr lang="fr-FR" sz="1000" b="1" dirty="0"/>
        </a:p>
      </dgm:t>
    </dgm:pt>
    <dgm:pt modelId="{400A6161-FA08-40E8-A19B-E61F0AA3B929}" type="parTrans" cxnId="{94CF75EE-4789-4C18-9078-ADE9CB762D21}">
      <dgm:prSet/>
      <dgm:spPr/>
      <dgm:t>
        <a:bodyPr/>
        <a:lstStyle/>
        <a:p>
          <a:endParaRPr lang="fr-FR"/>
        </a:p>
      </dgm:t>
    </dgm:pt>
    <dgm:pt modelId="{BDBAA40C-68A1-476F-8B3C-34C21A77C64B}" type="sibTrans" cxnId="{94CF75EE-4789-4C18-9078-ADE9CB762D21}">
      <dgm:prSet/>
      <dgm:spPr/>
      <dgm:t>
        <a:bodyPr/>
        <a:lstStyle/>
        <a:p>
          <a:endParaRPr lang="fr-FR"/>
        </a:p>
      </dgm:t>
    </dgm:pt>
    <dgm:pt modelId="{3C204FA7-D304-4984-9376-F2179A2A66DE}">
      <dgm:prSet phldrT="[Texte]" custT="1"/>
      <dgm:spPr>
        <a:solidFill>
          <a:schemeClr val="bg1"/>
        </a:solidFill>
      </dgm:spPr>
      <dgm:t>
        <a:bodyPr/>
        <a:lstStyle/>
        <a:p>
          <a:r>
            <a:rPr lang="fr-FR" sz="1000" b="1" dirty="0" smtClean="0"/>
            <a:t>Une partie des </a:t>
          </a:r>
          <a:r>
            <a:rPr lang="fr-FR" sz="1000" b="1" dirty="0" err="1" smtClean="0"/>
            <a:t>accompagnateur.rice.s</a:t>
          </a:r>
          <a:r>
            <a:rPr lang="fr-FR" sz="1000" b="1" dirty="0" smtClean="0"/>
            <a:t> emploi</a:t>
          </a:r>
        </a:p>
        <a:p>
          <a:r>
            <a:rPr lang="fr-FR" sz="1000" b="1" dirty="0" smtClean="0"/>
            <a:t>Pré-</a:t>
          </a:r>
          <a:r>
            <a:rPr lang="fr-FR" sz="1000" b="1" dirty="0" err="1" smtClean="0"/>
            <a:t>disposé.e.s</a:t>
          </a:r>
          <a:r>
            <a:rPr lang="fr-FR" sz="1000" b="1" dirty="0" smtClean="0"/>
            <a:t> au collectif (formation, appétence,…)</a:t>
          </a:r>
          <a:endParaRPr lang="fr-FR" sz="1000" b="1" dirty="0"/>
        </a:p>
      </dgm:t>
    </dgm:pt>
    <dgm:pt modelId="{268E9028-DA51-46A1-AC0E-88348007FB8B}" type="parTrans" cxnId="{251DA7E1-898A-4B5D-A7D1-3CB805A8B9A2}">
      <dgm:prSet/>
      <dgm:spPr/>
      <dgm:t>
        <a:bodyPr/>
        <a:lstStyle/>
        <a:p>
          <a:endParaRPr lang="fr-FR"/>
        </a:p>
      </dgm:t>
    </dgm:pt>
    <dgm:pt modelId="{CEE408C0-2590-4A12-A4B6-C5A2AD5ADECE}" type="sibTrans" cxnId="{251DA7E1-898A-4B5D-A7D1-3CB805A8B9A2}">
      <dgm:prSet/>
      <dgm:spPr/>
      <dgm:t>
        <a:bodyPr/>
        <a:lstStyle/>
        <a:p>
          <a:endParaRPr lang="fr-FR"/>
        </a:p>
      </dgm:t>
    </dgm:pt>
    <dgm:pt modelId="{8E4726D2-A723-4D24-BB62-8F1F173CE5F1}">
      <dgm:prSet/>
      <dgm:spPr/>
      <dgm:t>
        <a:bodyPr/>
        <a:lstStyle/>
        <a:p>
          <a:endParaRPr lang="fr-FR"/>
        </a:p>
      </dgm:t>
    </dgm:pt>
    <dgm:pt modelId="{B34A0FB4-8B32-468F-A532-C825EE5625B0}" type="parTrans" cxnId="{3DBD434B-19A6-4A44-8812-FA76505BAF01}">
      <dgm:prSet/>
      <dgm:spPr/>
      <dgm:t>
        <a:bodyPr/>
        <a:lstStyle/>
        <a:p>
          <a:endParaRPr lang="fr-FR"/>
        </a:p>
      </dgm:t>
    </dgm:pt>
    <dgm:pt modelId="{46D4F793-96EB-4140-B28A-7B7F9A268AE6}" type="sibTrans" cxnId="{3DBD434B-19A6-4A44-8812-FA76505BAF01}">
      <dgm:prSet/>
      <dgm:spPr/>
      <dgm:t>
        <a:bodyPr/>
        <a:lstStyle/>
        <a:p>
          <a:endParaRPr lang="fr-FR"/>
        </a:p>
      </dgm:t>
    </dgm:pt>
    <dgm:pt modelId="{95624348-735A-4076-82AD-79A873782BD8}" type="pres">
      <dgm:prSet presAssocID="{797455B2-41F7-4F9B-86A1-497621865520}" presName="Name0" presStyleCnt="0">
        <dgm:presLayoutVars>
          <dgm:chMax val="7"/>
          <dgm:chPref val="7"/>
          <dgm:dir/>
          <dgm:animLvl val="lvl"/>
        </dgm:presLayoutVars>
      </dgm:prSet>
      <dgm:spPr/>
      <dgm:t>
        <a:bodyPr/>
        <a:lstStyle/>
        <a:p>
          <a:endParaRPr lang="fr-FR"/>
        </a:p>
      </dgm:t>
    </dgm:pt>
    <dgm:pt modelId="{A166A1D1-FDD8-4C1A-9B8F-EDE14E511776}" type="pres">
      <dgm:prSet presAssocID="{B78F9658-2D93-4498-933B-2BD3F3B76CE7}" presName="Accent1" presStyleCnt="0"/>
      <dgm:spPr/>
    </dgm:pt>
    <dgm:pt modelId="{E70BC13F-A736-49D7-8985-7F77A7CF450E}" type="pres">
      <dgm:prSet presAssocID="{B78F9658-2D93-4498-933B-2BD3F3B76CE7}" presName="Accent" presStyleLbl="node1" presStyleIdx="0" presStyleCnt="4" custLinFactNeighborX="-699" custLinFactNeighborY="-2874"/>
      <dgm:spPr/>
    </dgm:pt>
    <dgm:pt modelId="{F8312829-B089-45B8-A211-29486DADCD9B}" type="pres">
      <dgm:prSet presAssocID="{B78F9658-2D93-4498-933B-2BD3F3B76CE7}" presName="Parent1" presStyleLbl="revTx" presStyleIdx="0" presStyleCnt="4" custScaleX="299935" custScaleY="74610" custLinFactNeighborX="539" custLinFactNeighborY="-25599">
        <dgm:presLayoutVars>
          <dgm:chMax val="1"/>
          <dgm:chPref val="1"/>
          <dgm:bulletEnabled val="1"/>
        </dgm:presLayoutVars>
      </dgm:prSet>
      <dgm:spPr/>
      <dgm:t>
        <a:bodyPr/>
        <a:lstStyle/>
        <a:p>
          <a:endParaRPr lang="fr-FR"/>
        </a:p>
      </dgm:t>
    </dgm:pt>
    <dgm:pt modelId="{6369289E-B616-4621-BF5B-21D792E6E632}" type="pres">
      <dgm:prSet presAssocID="{EEAC4C27-5347-4A81-BFF0-20C4D8C36DC3}" presName="Accent2" presStyleCnt="0"/>
      <dgm:spPr/>
    </dgm:pt>
    <dgm:pt modelId="{60AE76D6-DECF-442E-B8D9-5BCFD35D64BA}" type="pres">
      <dgm:prSet presAssocID="{EEAC4C27-5347-4A81-BFF0-20C4D8C36DC3}" presName="Accent" presStyleLbl="node1" presStyleIdx="1" presStyleCnt="4"/>
      <dgm:spPr/>
    </dgm:pt>
    <dgm:pt modelId="{9C423383-890D-4A09-A48E-323ACC535379}" type="pres">
      <dgm:prSet presAssocID="{EEAC4C27-5347-4A81-BFF0-20C4D8C36DC3}" presName="Parent2" presStyleLbl="revTx" presStyleIdx="1" presStyleCnt="4" custScaleX="271603" custScaleY="65388">
        <dgm:presLayoutVars>
          <dgm:chMax val="1"/>
          <dgm:chPref val="1"/>
          <dgm:bulletEnabled val="1"/>
        </dgm:presLayoutVars>
      </dgm:prSet>
      <dgm:spPr/>
      <dgm:t>
        <a:bodyPr/>
        <a:lstStyle/>
        <a:p>
          <a:endParaRPr lang="fr-FR"/>
        </a:p>
      </dgm:t>
    </dgm:pt>
    <dgm:pt modelId="{12352DD8-4EC9-42F9-9AC8-2E4B00CAC8C5}" type="pres">
      <dgm:prSet presAssocID="{3C204FA7-D304-4984-9376-F2179A2A66DE}" presName="Accent3" presStyleCnt="0"/>
      <dgm:spPr/>
    </dgm:pt>
    <dgm:pt modelId="{470FAFE5-6E69-4260-B3A5-7E93D7B1FE1E}" type="pres">
      <dgm:prSet presAssocID="{3C204FA7-D304-4984-9376-F2179A2A66DE}" presName="Accent" presStyleLbl="node1" presStyleIdx="2" presStyleCnt="4"/>
      <dgm:spPr/>
    </dgm:pt>
    <dgm:pt modelId="{C17AD5C5-BB7A-4BA7-B913-5A4F4A3493F8}" type="pres">
      <dgm:prSet presAssocID="{3C204FA7-D304-4984-9376-F2179A2A66DE}" presName="Parent3" presStyleLbl="revTx" presStyleIdx="2" presStyleCnt="4" custScaleX="275116" custScaleY="83433">
        <dgm:presLayoutVars>
          <dgm:chMax val="1"/>
          <dgm:chPref val="1"/>
          <dgm:bulletEnabled val="1"/>
        </dgm:presLayoutVars>
      </dgm:prSet>
      <dgm:spPr/>
      <dgm:t>
        <a:bodyPr/>
        <a:lstStyle/>
        <a:p>
          <a:endParaRPr lang="fr-FR"/>
        </a:p>
      </dgm:t>
    </dgm:pt>
    <dgm:pt modelId="{4A5210B0-FF68-481D-8439-842234403EA7}" type="pres">
      <dgm:prSet presAssocID="{8E4726D2-A723-4D24-BB62-8F1F173CE5F1}" presName="Accent4" presStyleCnt="0"/>
      <dgm:spPr/>
    </dgm:pt>
    <dgm:pt modelId="{16C0BB27-6D10-4B70-BED7-A8539E9F8F04}" type="pres">
      <dgm:prSet presAssocID="{8E4726D2-A723-4D24-BB62-8F1F173CE5F1}" presName="Accent" presStyleLbl="node1" presStyleIdx="3" presStyleCnt="4"/>
      <dgm:spPr/>
    </dgm:pt>
    <dgm:pt modelId="{4AAC7309-0327-4EE6-A9C3-11308ABA960E}" type="pres">
      <dgm:prSet presAssocID="{8E4726D2-A723-4D24-BB62-8F1F173CE5F1}" presName="Parent4" presStyleLbl="revTx" presStyleIdx="3" presStyleCnt="4">
        <dgm:presLayoutVars>
          <dgm:chMax val="1"/>
          <dgm:chPref val="1"/>
          <dgm:bulletEnabled val="1"/>
        </dgm:presLayoutVars>
      </dgm:prSet>
      <dgm:spPr/>
      <dgm:t>
        <a:bodyPr/>
        <a:lstStyle/>
        <a:p>
          <a:endParaRPr lang="fr-FR"/>
        </a:p>
      </dgm:t>
    </dgm:pt>
  </dgm:ptLst>
  <dgm:cxnLst>
    <dgm:cxn modelId="{7595720B-F474-4773-BABE-0C8BFE31F04B}" srcId="{797455B2-41F7-4F9B-86A1-497621865520}" destId="{B78F9658-2D93-4498-933B-2BD3F3B76CE7}" srcOrd="0" destOrd="0" parTransId="{ED5BB438-F156-4133-B652-2A69D2A45D86}" sibTransId="{B7D71674-AA66-415A-8CF6-AB0DE6A7B4F2}"/>
    <dgm:cxn modelId="{4F9693F6-038B-4A3A-A7D7-008AF38FE269}" type="presOf" srcId="{8E4726D2-A723-4D24-BB62-8F1F173CE5F1}" destId="{4AAC7309-0327-4EE6-A9C3-11308ABA960E}" srcOrd="0" destOrd="0" presId="urn:microsoft.com/office/officeart/2009/layout/CircleArrowProcess"/>
    <dgm:cxn modelId="{251DA7E1-898A-4B5D-A7D1-3CB805A8B9A2}" srcId="{797455B2-41F7-4F9B-86A1-497621865520}" destId="{3C204FA7-D304-4984-9376-F2179A2A66DE}" srcOrd="2" destOrd="0" parTransId="{268E9028-DA51-46A1-AC0E-88348007FB8B}" sibTransId="{CEE408C0-2590-4A12-A4B6-C5A2AD5ADECE}"/>
    <dgm:cxn modelId="{EFBD013C-3B66-4DE1-863C-B82DBCC880D1}" type="presOf" srcId="{B78F9658-2D93-4498-933B-2BD3F3B76CE7}" destId="{F8312829-B089-45B8-A211-29486DADCD9B}" srcOrd="0" destOrd="0" presId="urn:microsoft.com/office/officeart/2009/layout/CircleArrowProcess"/>
    <dgm:cxn modelId="{C0F1027D-1439-4233-BE64-DD8FB5C4AC4A}" type="presOf" srcId="{EEAC4C27-5347-4A81-BFF0-20C4D8C36DC3}" destId="{9C423383-890D-4A09-A48E-323ACC535379}" srcOrd="0" destOrd="0" presId="urn:microsoft.com/office/officeart/2009/layout/CircleArrowProcess"/>
    <dgm:cxn modelId="{75A405E4-16FB-4F97-8F2C-6D0320198F6E}" type="presOf" srcId="{797455B2-41F7-4F9B-86A1-497621865520}" destId="{95624348-735A-4076-82AD-79A873782BD8}" srcOrd="0" destOrd="0" presId="urn:microsoft.com/office/officeart/2009/layout/CircleArrowProcess"/>
    <dgm:cxn modelId="{87289D64-5A43-4B00-807E-90CF8E74770B}" type="presOf" srcId="{3C204FA7-D304-4984-9376-F2179A2A66DE}" destId="{C17AD5C5-BB7A-4BA7-B913-5A4F4A3493F8}" srcOrd="0" destOrd="0" presId="urn:microsoft.com/office/officeart/2009/layout/CircleArrowProcess"/>
    <dgm:cxn modelId="{94CF75EE-4789-4C18-9078-ADE9CB762D21}" srcId="{797455B2-41F7-4F9B-86A1-497621865520}" destId="{EEAC4C27-5347-4A81-BFF0-20C4D8C36DC3}" srcOrd="1" destOrd="0" parTransId="{400A6161-FA08-40E8-A19B-E61F0AA3B929}" sibTransId="{BDBAA40C-68A1-476F-8B3C-34C21A77C64B}"/>
    <dgm:cxn modelId="{3DBD434B-19A6-4A44-8812-FA76505BAF01}" srcId="{797455B2-41F7-4F9B-86A1-497621865520}" destId="{8E4726D2-A723-4D24-BB62-8F1F173CE5F1}" srcOrd="3" destOrd="0" parTransId="{B34A0FB4-8B32-468F-A532-C825EE5625B0}" sibTransId="{46D4F793-96EB-4140-B28A-7B7F9A268AE6}"/>
    <dgm:cxn modelId="{0D27A005-608B-4D00-B754-0352925EE393}" type="presParOf" srcId="{95624348-735A-4076-82AD-79A873782BD8}" destId="{A166A1D1-FDD8-4C1A-9B8F-EDE14E511776}" srcOrd="0" destOrd="0" presId="urn:microsoft.com/office/officeart/2009/layout/CircleArrowProcess"/>
    <dgm:cxn modelId="{E47E42E3-0BD6-447F-BA20-597AECA5CD5A}" type="presParOf" srcId="{A166A1D1-FDD8-4C1A-9B8F-EDE14E511776}" destId="{E70BC13F-A736-49D7-8985-7F77A7CF450E}" srcOrd="0" destOrd="0" presId="urn:microsoft.com/office/officeart/2009/layout/CircleArrowProcess"/>
    <dgm:cxn modelId="{7B931ED3-1B27-438F-A7BE-64D779FABAC6}" type="presParOf" srcId="{95624348-735A-4076-82AD-79A873782BD8}" destId="{F8312829-B089-45B8-A211-29486DADCD9B}" srcOrd="1" destOrd="0" presId="urn:microsoft.com/office/officeart/2009/layout/CircleArrowProcess"/>
    <dgm:cxn modelId="{E3210D80-962E-4A01-A143-AFF9439F8F17}" type="presParOf" srcId="{95624348-735A-4076-82AD-79A873782BD8}" destId="{6369289E-B616-4621-BF5B-21D792E6E632}" srcOrd="2" destOrd="0" presId="urn:microsoft.com/office/officeart/2009/layout/CircleArrowProcess"/>
    <dgm:cxn modelId="{CD54D953-97A1-4C01-8C58-E0C369E5FB66}" type="presParOf" srcId="{6369289E-B616-4621-BF5B-21D792E6E632}" destId="{60AE76D6-DECF-442E-B8D9-5BCFD35D64BA}" srcOrd="0" destOrd="0" presId="urn:microsoft.com/office/officeart/2009/layout/CircleArrowProcess"/>
    <dgm:cxn modelId="{EF791B01-011B-48D7-9F27-20355F1A7AFE}" type="presParOf" srcId="{95624348-735A-4076-82AD-79A873782BD8}" destId="{9C423383-890D-4A09-A48E-323ACC535379}" srcOrd="3" destOrd="0" presId="urn:microsoft.com/office/officeart/2009/layout/CircleArrowProcess"/>
    <dgm:cxn modelId="{DE8F2597-CF50-4097-9054-A00125EC490B}" type="presParOf" srcId="{95624348-735A-4076-82AD-79A873782BD8}" destId="{12352DD8-4EC9-42F9-9AC8-2E4B00CAC8C5}" srcOrd="4" destOrd="0" presId="urn:microsoft.com/office/officeart/2009/layout/CircleArrowProcess"/>
    <dgm:cxn modelId="{F2166BBB-45F4-4C79-84CC-4F577F0B0607}" type="presParOf" srcId="{12352DD8-4EC9-42F9-9AC8-2E4B00CAC8C5}" destId="{470FAFE5-6E69-4260-B3A5-7E93D7B1FE1E}" srcOrd="0" destOrd="0" presId="urn:microsoft.com/office/officeart/2009/layout/CircleArrowProcess"/>
    <dgm:cxn modelId="{E2ACB155-200C-4997-8740-735C6F49F179}" type="presParOf" srcId="{95624348-735A-4076-82AD-79A873782BD8}" destId="{C17AD5C5-BB7A-4BA7-B913-5A4F4A3493F8}" srcOrd="5" destOrd="0" presId="urn:microsoft.com/office/officeart/2009/layout/CircleArrowProcess"/>
    <dgm:cxn modelId="{E153E44A-5B03-46A4-B488-D9E617B8CDD3}" type="presParOf" srcId="{95624348-735A-4076-82AD-79A873782BD8}" destId="{4A5210B0-FF68-481D-8439-842234403EA7}" srcOrd="6" destOrd="0" presId="urn:microsoft.com/office/officeart/2009/layout/CircleArrowProcess"/>
    <dgm:cxn modelId="{E2DB6E31-D247-4E64-BED3-E8B7E0C1C194}" type="presParOf" srcId="{4A5210B0-FF68-481D-8439-842234403EA7}" destId="{16C0BB27-6D10-4B70-BED7-A8539E9F8F04}" srcOrd="0" destOrd="0" presId="urn:microsoft.com/office/officeart/2009/layout/CircleArrowProcess"/>
    <dgm:cxn modelId="{326DD131-FEC3-4466-9961-FB75E67666E9}" type="presParOf" srcId="{95624348-735A-4076-82AD-79A873782BD8}" destId="{4AAC7309-0327-4EE6-A9C3-11308ABA960E}"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7455B2-41F7-4F9B-86A1-497621865520}" type="doc">
      <dgm:prSet loTypeId="urn:microsoft.com/office/officeart/2009/layout/CircleArrowProcess" loCatId="process" qsTypeId="urn:microsoft.com/office/officeart/2005/8/quickstyle/simple1" qsCatId="simple" csTypeId="urn:microsoft.com/office/officeart/2005/8/colors/colorful3" csCatId="colorful" phldr="1"/>
      <dgm:spPr/>
      <dgm:t>
        <a:bodyPr/>
        <a:lstStyle/>
        <a:p>
          <a:endParaRPr lang="fr-FR"/>
        </a:p>
      </dgm:t>
    </dgm:pt>
    <dgm:pt modelId="{B78F9658-2D93-4498-933B-2BD3F3B76CE7}">
      <dgm:prSet phldrT="[Texte]" custT="1"/>
      <dgm:spPr>
        <a:solidFill>
          <a:schemeClr val="bg1"/>
        </a:solidFill>
      </dgm:spPr>
      <dgm:t>
        <a:bodyPr/>
        <a:lstStyle/>
        <a:p>
          <a:r>
            <a:rPr lang="fr-FR" sz="1000" b="1" i="0" dirty="0" smtClean="0"/>
            <a:t>L’existence de nombreuses actions collectives de droit commun sur lesquelles s’appuient les </a:t>
          </a:r>
          <a:r>
            <a:rPr lang="fr-FR" sz="1000" b="1" i="0" dirty="0" err="1" smtClean="0"/>
            <a:t>accompagnateur.rice.s</a:t>
          </a:r>
          <a:r>
            <a:rPr lang="fr-FR" sz="1000" b="1" i="0" dirty="0" smtClean="0"/>
            <a:t> emploi</a:t>
          </a:r>
          <a:endParaRPr lang="fr-FR" sz="1000" b="1" i="0" dirty="0"/>
        </a:p>
      </dgm:t>
    </dgm:pt>
    <dgm:pt modelId="{ED5BB438-F156-4133-B652-2A69D2A45D86}" type="parTrans" cxnId="{7595720B-F474-4773-BABE-0C8BFE31F04B}">
      <dgm:prSet/>
      <dgm:spPr/>
      <dgm:t>
        <a:bodyPr/>
        <a:lstStyle/>
        <a:p>
          <a:endParaRPr lang="fr-FR"/>
        </a:p>
      </dgm:t>
    </dgm:pt>
    <dgm:pt modelId="{B7D71674-AA66-415A-8CF6-AB0DE6A7B4F2}" type="sibTrans" cxnId="{7595720B-F474-4773-BABE-0C8BFE31F04B}">
      <dgm:prSet/>
      <dgm:spPr/>
      <dgm:t>
        <a:bodyPr/>
        <a:lstStyle/>
        <a:p>
          <a:endParaRPr lang="fr-FR"/>
        </a:p>
      </dgm:t>
    </dgm:pt>
    <dgm:pt modelId="{EEAC4C27-5347-4A81-BFF0-20C4D8C36DC3}">
      <dgm:prSet phldrT="[Texte]" custT="1"/>
      <dgm:spPr>
        <a:solidFill>
          <a:schemeClr val="bg1"/>
        </a:solidFill>
      </dgm:spPr>
      <dgm:t>
        <a:bodyPr/>
        <a:lstStyle/>
        <a:p>
          <a:r>
            <a:rPr lang="fr-FR" sz="1000" b="1" i="0" dirty="0" smtClean="0"/>
            <a:t>L’évolution des pratiques d’accompagnement (soft </a:t>
          </a:r>
          <a:r>
            <a:rPr lang="fr-FR" sz="1000" b="1" i="0" dirty="0" err="1" smtClean="0"/>
            <a:t>skills</a:t>
          </a:r>
          <a:r>
            <a:rPr lang="fr-FR" sz="1000" b="1" i="0" dirty="0" smtClean="0"/>
            <a:t> et identification de compétences, </a:t>
          </a:r>
          <a:r>
            <a:rPr lang="fr-FR" sz="1000" b="1" i="0" dirty="0" err="1" smtClean="0"/>
            <a:t>empowerment</a:t>
          </a:r>
          <a:r>
            <a:rPr lang="fr-FR" sz="1000" b="1" i="0" dirty="0" smtClean="0"/>
            <a:t>, approche globale…)</a:t>
          </a:r>
          <a:endParaRPr lang="fr-FR" sz="1000" b="1" i="0" dirty="0"/>
        </a:p>
      </dgm:t>
    </dgm:pt>
    <dgm:pt modelId="{400A6161-FA08-40E8-A19B-E61F0AA3B929}" type="parTrans" cxnId="{94CF75EE-4789-4C18-9078-ADE9CB762D21}">
      <dgm:prSet/>
      <dgm:spPr/>
      <dgm:t>
        <a:bodyPr/>
        <a:lstStyle/>
        <a:p>
          <a:endParaRPr lang="fr-FR"/>
        </a:p>
      </dgm:t>
    </dgm:pt>
    <dgm:pt modelId="{BDBAA40C-68A1-476F-8B3C-34C21A77C64B}" type="sibTrans" cxnId="{94CF75EE-4789-4C18-9078-ADE9CB762D21}">
      <dgm:prSet/>
      <dgm:spPr/>
      <dgm:t>
        <a:bodyPr/>
        <a:lstStyle/>
        <a:p>
          <a:endParaRPr lang="fr-FR"/>
        </a:p>
      </dgm:t>
    </dgm:pt>
    <dgm:pt modelId="{3C204FA7-D304-4984-9376-F2179A2A66DE}">
      <dgm:prSet phldrT="[Texte]" custT="1"/>
      <dgm:spPr>
        <a:solidFill>
          <a:schemeClr val="bg1"/>
        </a:solidFill>
      </dgm:spPr>
      <dgm:t>
        <a:bodyPr/>
        <a:lstStyle/>
        <a:p>
          <a:r>
            <a:rPr lang="fr-FR" sz="1000" b="1" i="0" dirty="0" smtClean="0"/>
            <a:t>Évolution des contenus de formation des </a:t>
          </a:r>
          <a:r>
            <a:rPr lang="fr-FR" sz="1000" b="1" i="0" dirty="0" err="1" smtClean="0"/>
            <a:t>acompagnateur.rice.s</a:t>
          </a:r>
          <a:r>
            <a:rPr lang="fr-FR" sz="1000" b="1" i="0" dirty="0" smtClean="0"/>
            <a:t> (ISIC inscrite au cahier des charges des formations CIP, FAIP, travailleurs sociaux</a:t>
          </a:r>
          <a:r>
            <a:rPr lang="fr-FR" sz="800" dirty="0" smtClean="0"/>
            <a:t>)</a:t>
          </a:r>
          <a:endParaRPr lang="fr-FR" sz="800" dirty="0"/>
        </a:p>
      </dgm:t>
    </dgm:pt>
    <dgm:pt modelId="{268E9028-DA51-46A1-AC0E-88348007FB8B}" type="parTrans" cxnId="{251DA7E1-898A-4B5D-A7D1-3CB805A8B9A2}">
      <dgm:prSet/>
      <dgm:spPr/>
      <dgm:t>
        <a:bodyPr/>
        <a:lstStyle/>
        <a:p>
          <a:endParaRPr lang="fr-FR"/>
        </a:p>
      </dgm:t>
    </dgm:pt>
    <dgm:pt modelId="{CEE408C0-2590-4A12-A4B6-C5A2AD5ADECE}" type="sibTrans" cxnId="{251DA7E1-898A-4B5D-A7D1-3CB805A8B9A2}">
      <dgm:prSet/>
      <dgm:spPr/>
      <dgm:t>
        <a:bodyPr/>
        <a:lstStyle/>
        <a:p>
          <a:endParaRPr lang="fr-FR"/>
        </a:p>
      </dgm:t>
    </dgm:pt>
    <dgm:pt modelId="{95624348-735A-4076-82AD-79A873782BD8}" type="pres">
      <dgm:prSet presAssocID="{797455B2-41F7-4F9B-86A1-497621865520}" presName="Name0" presStyleCnt="0">
        <dgm:presLayoutVars>
          <dgm:chMax val="7"/>
          <dgm:chPref val="7"/>
          <dgm:dir/>
          <dgm:animLvl val="lvl"/>
        </dgm:presLayoutVars>
      </dgm:prSet>
      <dgm:spPr/>
      <dgm:t>
        <a:bodyPr/>
        <a:lstStyle/>
        <a:p>
          <a:endParaRPr lang="fr-FR"/>
        </a:p>
      </dgm:t>
    </dgm:pt>
    <dgm:pt modelId="{A166A1D1-FDD8-4C1A-9B8F-EDE14E511776}" type="pres">
      <dgm:prSet presAssocID="{B78F9658-2D93-4498-933B-2BD3F3B76CE7}" presName="Accent1" presStyleCnt="0"/>
      <dgm:spPr/>
    </dgm:pt>
    <dgm:pt modelId="{E70BC13F-A736-49D7-8985-7F77A7CF450E}" type="pres">
      <dgm:prSet presAssocID="{B78F9658-2D93-4498-933B-2BD3F3B76CE7}" presName="Accent" presStyleLbl="node1" presStyleIdx="0" presStyleCnt="3"/>
      <dgm:spPr/>
    </dgm:pt>
    <dgm:pt modelId="{F8312829-B089-45B8-A211-29486DADCD9B}" type="pres">
      <dgm:prSet presAssocID="{B78F9658-2D93-4498-933B-2BD3F3B76CE7}" presName="Parent1" presStyleLbl="revTx" presStyleIdx="0" presStyleCnt="3" custScaleX="178025" custScaleY="108530" custLinFactNeighborX="5843" custLinFactNeighborY="-68579">
        <dgm:presLayoutVars>
          <dgm:chMax val="1"/>
          <dgm:chPref val="1"/>
          <dgm:bulletEnabled val="1"/>
        </dgm:presLayoutVars>
      </dgm:prSet>
      <dgm:spPr/>
      <dgm:t>
        <a:bodyPr/>
        <a:lstStyle/>
        <a:p>
          <a:endParaRPr lang="fr-FR"/>
        </a:p>
      </dgm:t>
    </dgm:pt>
    <dgm:pt modelId="{6369289E-B616-4621-BF5B-21D792E6E632}" type="pres">
      <dgm:prSet presAssocID="{EEAC4C27-5347-4A81-BFF0-20C4D8C36DC3}" presName="Accent2" presStyleCnt="0"/>
      <dgm:spPr/>
    </dgm:pt>
    <dgm:pt modelId="{60AE76D6-DECF-442E-B8D9-5BCFD35D64BA}" type="pres">
      <dgm:prSet presAssocID="{EEAC4C27-5347-4A81-BFF0-20C4D8C36DC3}" presName="Accent" presStyleLbl="node1" presStyleIdx="1" presStyleCnt="3"/>
      <dgm:spPr/>
    </dgm:pt>
    <dgm:pt modelId="{9C423383-890D-4A09-A48E-323ACC535379}" type="pres">
      <dgm:prSet presAssocID="{EEAC4C27-5347-4A81-BFF0-20C4D8C36DC3}" presName="Parent2" presStyleLbl="revTx" presStyleIdx="1" presStyleCnt="3" custScaleX="205918">
        <dgm:presLayoutVars>
          <dgm:chMax val="1"/>
          <dgm:chPref val="1"/>
          <dgm:bulletEnabled val="1"/>
        </dgm:presLayoutVars>
      </dgm:prSet>
      <dgm:spPr/>
      <dgm:t>
        <a:bodyPr/>
        <a:lstStyle/>
        <a:p>
          <a:endParaRPr lang="fr-FR"/>
        </a:p>
      </dgm:t>
    </dgm:pt>
    <dgm:pt modelId="{12352DD8-4EC9-42F9-9AC8-2E4B00CAC8C5}" type="pres">
      <dgm:prSet presAssocID="{3C204FA7-D304-4984-9376-F2179A2A66DE}" presName="Accent3" presStyleCnt="0"/>
      <dgm:spPr/>
    </dgm:pt>
    <dgm:pt modelId="{470FAFE5-6E69-4260-B3A5-7E93D7B1FE1E}" type="pres">
      <dgm:prSet presAssocID="{3C204FA7-D304-4984-9376-F2179A2A66DE}" presName="Accent" presStyleLbl="node1" presStyleIdx="2" presStyleCnt="3"/>
      <dgm:spPr/>
    </dgm:pt>
    <dgm:pt modelId="{C17AD5C5-BB7A-4BA7-B913-5A4F4A3493F8}" type="pres">
      <dgm:prSet presAssocID="{3C204FA7-D304-4984-9376-F2179A2A66DE}" presName="Parent3" presStyleLbl="revTx" presStyleIdx="2" presStyleCnt="3" custScaleX="210280" custScaleY="95637" custLinFactNeighborX="6477" custLinFactNeighborY="11430">
        <dgm:presLayoutVars>
          <dgm:chMax val="1"/>
          <dgm:chPref val="1"/>
          <dgm:bulletEnabled val="1"/>
        </dgm:presLayoutVars>
      </dgm:prSet>
      <dgm:spPr/>
      <dgm:t>
        <a:bodyPr/>
        <a:lstStyle/>
        <a:p>
          <a:endParaRPr lang="fr-FR"/>
        </a:p>
      </dgm:t>
    </dgm:pt>
  </dgm:ptLst>
  <dgm:cxnLst>
    <dgm:cxn modelId="{C6DBCD63-52CE-431F-BC44-CF2827E47F18}" type="presOf" srcId="{EEAC4C27-5347-4A81-BFF0-20C4D8C36DC3}" destId="{9C423383-890D-4A09-A48E-323ACC535379}" srcOrd="0" destOrd="0" presId="urn:microsoft.com/office/officeart/2009/layout/CircleArrowProcess"/>
    <dgm:cxn modelId="{251DA7E1-898A-4B5D-A7D1-3CB805A8B9A2}" srcId="{797455B2-41F7-4F9B-86A1-497621865520}" destId="{3C204FA7-D304-4984-9376-F2179A2A66DE}" srcOrd="2" destOrd="0" parTransId="{268E9028-DA51-46A1-AC0E-88348007FB8B}" sibTransId="{CEE408C0-2590-4A12-A4B6-C5A2AD5ADECE}"/>
    <dgm:cxn modelId="{94CF75EE-4789-4C18-9078-ADE9CB762D21}" srcId="{797455B2-41F7-4F9B-86A1-497621865520}" destId="{EEAC4C27-5347-4A81-BFF0-20C4D8C36DC3}" srcOrd="1" destOrd="0" parTransId="{400A6161-FA08-40E8-A19B-E61F0AA3B929}" sibTransId="{BDBAA40C-68A1-476F-8B3C-34C21A77C64B}"/>
    <dgm:cxn modelId="{B1858C76-31EE-49E3-85F2-433BD1647042}" type="presOf" srcId="{797455B2-41F7-4F9B-86A1-497621865520}" destId="{95624348-735A-4076-82AD-79A873782BD8}" srcOrd="0" destOrd="0" presId="urn:microsoft.com/office/officeart/2009/layout/CircleArrowProcess"/>
    <dgm:cxn modelId="{82C243B7-685B-42CA-AF20-573DD44E29AF}" type="presOf" srcId="{3C204FA7-D304-4984-9376-F2179A2A66DE}" destId="{C17AD5C5-BB7A-4BA7-B913-5A4F4A3493F8}" srcOrd="0" destOrd="0" presId="urn:microsoft.com/office/officeart/2009/layout/CircleArrowProcess"/>
    <dgm:cxn modelId="{0344DD7B-0895-45E7-A6E0-5FBD6A09A394}" type="presOf" srcId="{B78F9658-2D93-4498-933B-2BD3F3B76CE7}" destId="{F8312829-B089-45B8-A211-29486DADCD9B}" srcOrd="0" destOrd="0" presId="urn:microsoft.com/office/officeart/2009/layout/CircleArrowProcess"/>
    <dgm:cxn modelId="{7595720B-F474-4773-BABE-0C8BFE31F04B}" srcId="{797455B2-41F7-4F9B-86A1-497621865520}" destId="{B78F9658-2D93-4498-933B-2BD3F3B76CE7}" srcOrd="0" destOrd="0" parTransId="{ED5BB438-F156-4133-B652-2A69D2A45D86}" sibTransId="{B7D71674-AA66-415A-8CF6-AB0DE6A7B4F2}"/>
    <dgm:cxn modelId="{1618B3E5-872D-40A2-A0E7-C09062B27290}" type="presParOf" srcId="{95624348-735A-4076-82AD-79A873782BD8}" destId="{A166A1D1-FDD8-4C1A-9B8F-EDE14E511776}" srcOrd="0" destOrd="0" presId="urn:microsoft.com/office/officeart/2009/layout/CircleArrowProcess"/>
    <dgm:cxn modelId="{7F94A979-D539-484A-8234-454AFBF172FC}" type="presParOf" srcId="{A166A1D1-FDD8-4C1A-9B8F-EDE14E511776}" destId="{E70BC13F-A736-49D7-8985-7F77A7CF450E}" srcOrd="0" destOrd="0" presId="urn:microsoft.com/office/officeart/2009/layout/CircleArrowProcess"/>
    <dgm:cxn modelId="{6FFC22D4-6B36-4DA4-8670-9F3FD7FFC4EF}" type="presParOf" srcId="{95624348-735A-4076-82AD-79A873782BD8}" destId="{F8312829-B089-45B8-A211-29486DADCD9B}" srcOrd="1" destOrd="0" presId="urn:microsoft.com/office/officeart/2009/layout/CircleArrowProcess"/>
    <dgm:cxn modelId="{E9D55FD8-8A25-4082-8619-3F106B04342D}" type="presParOf" srcId="{95624348-735A-4076-82AD-79A873782BD8}" destId="{6369289E-B616-4621-BF5B-21D792E6E632}" srcOrd="2" destOrd="0" presId="urn:microsoft.com/office/officeart/2009/layout/CircleArrowProcess"/>
    <dgm:cxn modelId="{97AD7E2C-4D3F-4531-8705-B3310708C3EB}" type="presParOf" srcId="{6369289E-B616-4621-BF5B-21D792E6E632}" destId="{60AE76D6-DECF-442E-B8D9-5BCFD35D64BA}" srcOrd="0" destOrd="0" presId="urn:microsoft.com/office/officeart/2009/layout/CircleArrowProcess"/>
    <dgm:cxn modelId="{CFABFC7E-7DF7-490F-8414-1D46FBEC12CA}" type="presParOf" srcId="{95624348-735A-4076-82AD-79A873782BD8}" destId="{9C423383-890D-4A09-A48E-323ACC535379}" srcOrd="3" destOrd="0" presId="urn:microsoft.com/office/officeart/2009/layout/CircleArrowProcess"/>
    <dgm:cxn modelId="{26D12E53-8384-4416-A5CF-B87EFE0B0F1B}" type="presParOf" srcId="{95624348-735A-4076-82AD-79A873782BD8}" destId="{12352DD8-4EC9-42F9-9AC8-2E4B00CAC8C5}" srcOrd="4" destOrd="0" presId="urn:microsoft.com/office/officeart/2009/layout/CircleArrowProcess"/>
    <dgm:cxn modelId="{B8978384-79AE-482E-A831-DB837EF48836}" type="presParOf" srcId="{12352DD8-4EC9-42F9-9AC8-2E4B00CAC8C5}" destId="{470FAFE5-6E69-4260-B3A5-7E93D7B1FE1E}" srcOrd="0" destOrd="0" presId="urn:microsoft.com/office/officeart/2009/layout/CircleArrowProcess"/>
    <dgm:cxn modelId="{67EC32B3-E8C1-4081-8F94-DEF8527884EF}" type="presParOf" srcId="{95624348-735A-4076-82AD-79A873782BD8}" destId="{C17AD5C5-BB7A-4BA7-B913-5A4F4A3493F8}" srcOrd="5" destOrd="0" presId="urn:microsoft.com/office/officeart/2009/layout/CircleArrow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BC13F-A736-49D7-8985-7F77A7CF450E}">
      <dsp:nvSpPr>
        <dsp:cNvPr id="0" name=""/>
        <dsp:cNvSpPr/>
      </dsp:nvSpPr>
      <dsp:spPr>
        <a:xfrm>
          <a:off x="2506830" y="-61994"/>
          <a:ext cx="2156861" cy="2157081"/>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312829-B089-45B8-A211-29486DADCD9B}">
      <dsp:nvSpPr>
        <dsp:cNvPr id="0" name=""/>
        <dsp:cNvSpPr/>
      </dsp:nvSpPr>
      <dsp:spPr>
        <a:xfrm>
          <a:off x="1801335" y="703153"/>
          <a:ext cx="3610171" cy="448975"/>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i="0" kern="1200" dirty="0" smtClean="0"/>
            <a:t>L’habitude d’animer des ateliers TRE. Deux chargées de relation entreprises disposées à réunir des groupes en complément de l’intervention des </a:t>
          </a:r>
          <a:r>
            <a:rPr lang="fr-FR" sz="1000" b="1" i="0" kern="1200" dirty="0" err="1" smtClean="0"/>
            <a:t>accompagnateur.rice.s</a:t>
          </a:r>
          <a:r>
            <a:rPr lang="fr-FR" sz="1000" b="1" i="0" kern="1200" dirty="0" smtClean="0"/>
            <a:t> </a:t>
          </a:r>
          <a:endParaRPr lang="fr-FR" sz="1000" b="1" i="0" kern="1200" dirty="0"/>
        </a:p>
      </dsp:txBody>
      <dsp:txXfrm>
        <a:off x="1801335" y="703153"/>
        <a:ext cx="3610171" cy="448975"/>
      </dsp:txXfrm>
    </dsp:sp>
    <dsp:sp modelId="{60AE76D6-DECF-442E-B8D9-5BCFD35D64BA}">
      <dsp:nvSpPr>
        <dsp:cNvPr id="0" name=""/>
        <dsp:cNvSpPr/>
      </dsp:nvSpPr>
      <dsp:spPr>
        <a:xfrm>
          <a:off x="1922710" y="1239563"/>
          <a:ext cx="2156861" cy="2157081"/>
        </a:xfrm>
        <a:prstGeom prst="leftCircularArrow">
          <a:avLst>
            <a:gd name="adj1" fmla="val 10980"/>
            <a:gd name="adj2" fmla="val 1142322"/>
            <a:gd name="adj3" fmla="val 6300000"/>
            <a:gd name="adj4" fmla="val 18900000"/>
            <a:gd name="adj5" fmla="val 125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23383-890D-4A09-A48E-323ACC535379}">
      <dsp:nvSpPr>
        <dsp:cNvPr id="0" name=""/>
        <dsp:cNvSpPr/>
      </dsp:nvSpPr>
      <dsp:spPr>
        <a:xfrm>
          <a:off x="1363733" y="2126798"/>
          <a:ext cx="3269152" cy="393481"/>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kern="1200" dirty="0" smtClean="0"/>
            <a:t>L’existence de prestations ou d’ateliers spécifiques PLIE s’appuyant sur le collectif</a:t>
          </a:r>
          <a:endParaRPr lang="fr-FR" sz="1000" b="1" kern="1200" dirty="0"/>
        </a:p>
      </dsp:txBody>
      <dsp:txXfrm>
        <a:off x="1363733" y="2126798"/>
        <a:ext cx="3269152" cy="393481"/>
      </dsp:txXfrm>
    </dsp:sp>
    <dsp:sp modelId="{470FAFE5-6E69-4260-B3A5-7E93D7B1FE1E}">
      <dsp:nvSpPr>
        <dsp:cNvPr id="0" name=""/>
        <dsp:cNvSpPr/>
      </dsp:nvSpPr>
      <dsp:spPr>
        <a:xfrm>
          <a:off x="2521906" y="2483703"/>
          <a:ext cx="2156861" cy="2157081"/>
        </a:xfrm>
        <a:prstGeom prst="circularArrow">
          <a:avLst>
            <a:gd name="adj1" fmla="val 10980"/>
            <a:gd name="adj2" fmla="val 1142322"/>
            <a:gd name="adj3" fmla="val 4500000"/>
            <a:gd name="adj4" fmla="val 13500000"/>
            <a:gd name="adj5" fmla="val 125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AD5C5-BB7A-4BA7-B913-5A4F4A3493F8}">
      <dsp:nvSpPr>
        <dsp:cNvPr id="0" name=""/>
        <dsp:cNvSpPr/>
      </dsp:nvSpPr>
      <dsp:spPr>
        <a:xfrm>
          <a:off x="1944214" y="3314356"/>
          <a:ext cx="3311436" cy="502069"/>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kern="1200" dirty="0" smtClean="0"/>
            <a:t>Une partie des </a:t>
          </a:r>
          <a:r>
            <a:rPr lang="fr-FR" sz="1000" b="1" kern="1200" dirty="0" err="1" smtClean="0"/>
            <a:t>accompagnateur.rice.s</a:t>
          </a:r>
          <a:r>
            <a:rPr lang="fr-FR" sz="1000" b="1" kern="1200" dirty="0" smtClean="0"/>
            <a:t> emploi</a:t>
          </a:r>
        </a:p>
        <a:p>
          <a:pPr lvl="0" algn="ctr" defTabSz="444500">
            <a:lnSpc>
              <a:spcPct val="90000"/>
            </a:lnSpc>
            <a:spcBef>
              <a:spcPct val="0"/>
            </a:spcBef>
            <a:spcAft>
              <a:spcPct val="35000"/>
            </a:spcAft>
          </a:pPr>
          <a:r>
            <a:rPr lang="fr-FR" sz="1000" b="1" kern="1200" dirty="0" smtClean="0"/>
            <a:t>Pré-</a:t>
          </a:r>
          <a:r>
            <a:rPr lang="fr-FR" sz="1000" b="1" kern="1200" dirty="0" err="1" smtClean="0"/>
            <a:t>disposé.e.s</a:t>
          </a:r>
          <a:r>
            <a:rPr lang="fr-FR" sz="1000" b="1" kern="1200" dirty="0" smtClean="0"/>
            <a:t> au collectif (formation, appétence,…)</a:t>
          </a:r>
          <a:endParaRPr lang="fr-FR" sz="1000" b="1" kern="1200" dirty="0"/>
        </a:p>
      </dsp:txBody>
      <dsp:txXfrm>
        <a:off x="1944214" y="3314356"/>
        <a:ext cx="3311436" cy="502069"/>
      </dsp:txXfrm>
    </dsp:sp>
    <dsp:sp modelId="{16C0BB27-6D10-4B70-BED7-A8539E9F8F04}">
      <dsp:nvSpPr>
        <dsp:cNvPr id="0" name=""/>
        <dsp:cNvSpPr/>
      </dsp:nvSpPr>
      <dsp:spPr>
        <a:xfrm>
          <a:off x="2076454" y="3866272"/>
          <a:ext cx="1853015" cy="1853911"/>
        </a:xfrm>
        <a:prstGeom prst="blockArc">
          <a:avLst>
            <a:gd name="adj1" fmla="val 0"/>
            <a:gd name="adj2" fmla="val 189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AC7309-0327-4EE6-A9C3-11308ABA960E}">
      <dsp:nvSpPr>
        <dsp:cNvPr id="0" name=""/>
        <dsp:cNvSpPr/>
      </dsp:nvSpPr>
      <dsp:spPr>
        <a:xfrm>
          <a:off x="2396484" y="4506360"/>
          <a:ext cx="1203651" cy="6017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endParaRPr lang="fr-FR" sz="4100" kern="1200"/>
        </a:p>
      </dsp:txBody>
      <dsp:txXfrm>
        <a:off x="2396484" y="4506360"/>
        <a:ext cx="1203651" cy="6017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BC13F-A736-49D7-8985-7F77A7CF450E}">
      <dsp:nvSpPr>
        <dsp:cNvPr id="0" name=""/>
        <dsp:cNvSpPr/>
      </dsp:nvSpPr>
      <dsp:spPr>
        <a:xfrm>
          <a:off x="2413267" y="0"/>
          <a:ext cx="2268046" cy="2268391"/>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312829-B089-45B8-A211-29486DADCD9B}">
      <dsp:nvSpPr>
        <dsp:cNvPr id="0" name=""/>
        <dsp:cNvSpPr/>
      </dsp:nvSpPr>
      <dsp:spPr>
        <a:xfrm>
          <a:off x="2496541" y="360037"/>
          <a:ext cx="2243666" cy="683743"/>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i="0" kern="1200" dirty="0" smtClean="0"/>
            <a:t>L’existence de nombreuses actions collectives de droit commun sur lesquelles s’appuient les </a:t>
          </a:r>
          <a:r>
            <a:rPr lang="fr-FR" sz="1000" b="1" i="0" kern="1200" dirty="0" err="1" smtClean="0"/>
            <a:t>accompagnateur.rice.s</a:t>
          </a:r>
          <a:r>
            <a:rPr lang="fr-FR" sz="1000" b="1" i="0" kern="1200" dirty="0" smtClean="0"/>
            <a:t> emploi</a:t>
          </a:r>
          <a:endParaRPr lang="fr-FR" sz="1000" b="1" i="0" kern="1200" dirty="0"/>
        </a:p>
      </dsp:txBody>
      <dsp:txXfrm>
        <a:off x="2496541" y="360037"/>
        <a:ext cx="2243666" cy="683743"/>
      </dsp:txXfrm>
    </dsp:sp>
    <dsp:sp modelId="{60AE76D6-DECF-442E-B8D9-5BCFD35D64BA}">
      <dsp:nvSpPr>
        <dsp:cNvPr id="0" name=""/>
        <dsp:cNvSpPr/>
      </dsp:nvSpPr>
      <dsp:spPr>
        <a:xfrm>
          <a:off x="1783325" y="1303359"/>
          <a:ext cx="2268046" cy="2268391"/>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23383-890D-4A09-A48E-323ACC535379}">
      <dsp:nvSpPr>
        <dsp:cNvPr id="0" name=""/>
        <dsp:cNvSpPr/>
      </dsp:nvSpPr>
      <dsp:spPr>
        <a:xfrm>
          <a:off x="1619746" y="2129856"/>
          <a:ext cx="2595204" cy="630004"/>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i="0" kern="1200" dirty="0" smtClean="0"/>
            <a:t>L’évolution des pratiques d’accompagnement (soft </a:t>
          </a:r>
          <a:r>
            <a:rPr lang="fr-FR" sz="1000" b="1" i="0" kern="1200" dirty="0" err="1" smtClean="0"/>
            <a:t>skills</a:t>
          </a:r>
          <a:r>
            <a:rPr lang="fr-FR" sz="1000" b="1" i="0" kern="1200" dirty="0" smtClean="0"/>
            <a:t> et identification de compétences, </a:t>
          </a:r>
          <a:r>
            <a:rPr lang="fr-FR" sz="1000" b="1" i="0" kern="1200" dirty="0" err="1" smtClean="0"/>
            <a:t>empowerment</a:t>
          </a:r>
          <a:r>
            <a:rPr lang="fr-FR" sz="1000" b="1" i="0" kern="1200" dirty="0" smtClean="0"/>
            <a:t>, approche globale…)</a:t>
          </a:r>
          <a:endParaRPr lang="fr-FR" sz="1000" b="1" i="0" kern="1200" dirty="0"/>
        </a:p>
      </dsp:txBody>
      <dsp:txXfrm>
        <a:off x="1619746" y="2129856"/>
        <a:ext cx="2595204" cy="630004"/>
      </dsp:txXfrm>
    </dsp:sp>
    <dsp:sp modelId="{470FAFE5-6E69-4260-B3A5-7E93D7B1FE1E}">
      <dsp:nvSpPr>
        <dsp:cNvPr id="0" name=""/>
        <dsp:cNvSpPr/>
      </dsp:nvSpPr>
      <dsp:spPr>
        <a:xfrm>
          <a:off x="2574692" y="2762687"/>
          <a:ext cx="1948603" cy="1949384"/>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AD5C5-BB7A-4BA7-B913-5A4F4A3493F8}">
      <dsp:nvSpPr>
        <dsp:cNvPr id="0" name=""/>
        <dsp:cNvSpPr/>
      </dsp:nvSpPr>
      <dsp:spPr>
        <a:xfrm>
          <a:off x="2304256" y="3528392"/>
          <a:ext cx="2650179" cy="602516"/>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b="1" i="0" kern="1200" dirty="0" smtClean="0"/>
            <a:t>Évolution des contenus de formation des </a:t>
          </a:r>
          <a:r>
            <a:rPr lang="fr-FR" sz="1000" b="1" i="0" kern="1200" dirty="0" err="1" smtClean="0"/>
            <a:t>acompagnateur.rice.s</a:t>
          </a:r>
          <a:r>
            <a:rPr lang="fr-FR" sz="1000" b="1" i="0" kern="1200" dirty="0" smtClean="0"/>
            <a:t> (ISIC inscrite au cahier des charges des formations CIP, FAIP, travailleurs sociaux</a:t>
          </a:r>
          <a:r>
            <a:rPr lang="fr-FR" sz="800" kern="1200" dirty="0" smtClean="0"/>
            <a:t>)</a:t>
          </a:r>
          <a:endParaRPr lang="fr-FR" sz="800" kern="1200" dirty="0"/>
        </a:p>
      </dsp:txBody>
      <dsp:txXfrm>
        <a:off x="2304256" y="3528392"/>
        <a:ext cx="2650179" cy="602516"/>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35CC7C5-9A5B-4500-974A-7039E65DC1D3}" type="datetimeFigureOut">
              <a:rPr lang="fr-FR" smtClean="0"/>
              <a:pPr/>
              <a:t>02/07/2019</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0131CBF-50E9-4AAF-A47C-0A8DBABEA1B0}" type="slidenum">
              <a:rPr lang="fr-FR" smtClean="0"/>
              <a:pPr/>
              <a:t>‹N°›</a:t>
            </a:fld>
            <a:endParaRPr lang="fr-FR"/>
          </a:p>
        </p:txBody>
      </p:sp>
    </p:spTree>
    <p:extLst>
      <p:ext uri="{BB962C8B-B14F-4D97-AF65-F5344CB8AC3E}">
        <p14:creationId xmlns:p14="http://schemas.microsoft.com/office/powerpoint/2010/main" val="3222048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AE86A5B-22C3-4212-944D-2085F29508DB}" type="datetimeFigureOut">
              <a:rPr lang="fr-FR" smtClean="0"/>
              <a:t>02/07/2019</a:t>
            </a:fld>
            <a:endParaRPr lang="fr-FR"/>
          </a:p>
        </p:txBody>
      </p:sp>
      <p:sp>
        <p:nvSpPr>
          <p:cNvPr id="4" name="Espace réservé de l'image des diapositive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5B5A3FE-7505-4CB2-9426-692BBF69451F}" type="slidenum">
              <a:rPr lang="fr-FR" smtClean="0"/>
              <a:t>‹N°›</a:t>
            </a:fld>
            <a:endParaRPr lang="fr-FR"/>
          </a:p>
        </p:txBody>
      </p:sp>
    </p:spTree>
    <p:extLst>
      <p:ext uri="{BB962C8B-B14F-4D97-AF65-F5344CB8AC3E}">
        <p14:creationId xmlns:p14="http://schemas.microsoft.com/office/powerpoint/2010/main" val="3982931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Arial Narrow" panose="020B0606020202030204" pitchFamily="34" charset="0"/>
              </a:rPr>
              <a:t>En juillet 2017, 6 AE avaient initié une démarche d’action collective davantage conçue comme des ateliers ponctuels pour l’</a:t>
            </a:r>
            <a:r>
              <a:rPr lang="fr-FR" sz="1200" dirty="0" err="1" smtClean="0">
                <a:latin typeface="Arial Narrow" panose="020B0606020202030204" pitchFamily="34" charset="0"/>
              </a:rPr>
              <a:t>adhérent.e</a:t>
            </a:r>
            <a:r>
              <a:rPr lang="fr-FR" sz="1200" dirty="0" smtClean="0">
                <a:latin typeface="Arial Narrow" panose="020B0606020202030204" pitchFamily="34" charset="0"/>
              </a:rPr>
              <a:t> que comme un projet récurrent dans le parcours.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Arial Narrow" panose="020B0606020202030204" pitchFamily="34" charset="0"/>
              </a:rPr>
              <a:t>Des </a:t>
            </a:r>
            <a:r>
              <a:rPr lang="fr-FR" sz="1200" dirty="0" err="1" smtClean="0">
                <a:latin typeface="Arial Narrow" panose="020B0606020202030204" pitchFamily="34" charset="0"/>
              </a:rPr>
              <a:t>Accompagnateurs.rices</a:t>
            </a:r>
            <a:r>
              <a:rPr lang="fr-FR" sz="1200" dirty="0" smtClean="0">
                <a:latin typeface="Arial Narrow" panose="020B0606020202030204" pitchFamily="34" charset="0"/>
              </a:rPr>
              <a:t> Emploi qui utilisent  et s’appuient  principalement sur les actions collectives de droit commun, ou des prestations portées par le PLIE et réalisées par des partenaires de façon ponctuelle</a:t>
            </a:r>
          </a:p>
          <a:p>
            <a:endParaRPr lang="fr-FR" dirty="0"/>
          </a:p>
        </p:txBody>
      </p:sp>
      <p:sp>
        <p:nvSpPr>
          <p:cNvPr id="4" name="Espace réservé du numéro de diapositive 3"/>
          <p:cNvSpPr>
            <a:spLocks noGrp="1"/>
          </p:cNvSpPr>
          <p:nvPr>
            <p:ph type="sldNum" sz="quarter" idx="10"/>
          </p:nvPr>
        </p:nvSpPr>
        <p:spPr/>
        <p:txBody>
          <a:bodyPr/>
          <a:lstStyle/>
          <a:p>
            <a:fld id="{A5B5A3FE-7505-4CB2-9426-692BBF69451F}" type="slidenum">
              <a:rPr lang="fr-FR" smtClean="0"/>
              <a:t>3</a:t>
            </a:fld>
            <a:endParaRPr lang="fr-FR"/>
          </a:p>
        </p:txBody>
      </p:sp>
    </p:spTree>
    <p:extLst>
      <p:ext uri="{BB962C8B-B14F-4D97-AF65-F5344CB8AC3E}">
        <p14:creationId xmlns:p14="http://schemas.microsoft.com/office/powerpoint/2010/main" val="399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2012 :  suite à un questionnaire auprès des </a:t>
            </a:r>
            <a:r>
              <a:rPr lang="fr-FR" dirty="0" err="1" smtClean="0"/>
              <a:t>participant.e.s</a:t>
            </a:r>
            <a:r>
              <a:rPr lang="fr-FR" dirty="0" smtClean="0"/>
              <a:t>.</a:t>
            </a:r>
          </a:p>
          <a:p>
            <a:r>
              <a:rPr lang="fr-FR" dirty="0" smtClean="0"/>
              <a:t>dans l'ensemble, </a:t>
            </a:r>
            <a:r>
              <a:rPr lang="fr-FR" dirty="0" err="1" smtClean="0"/>
              <a:t>elles.ils</a:t>
            </a:r>
            <a:r>
              <a:rPr lang="fr-FR" dirty="0" smtClean="0"/>
              <a:t> étaient </a:t>
            </a:r>
            <a:r>
              <a:rPr lang="fr-FR" dirty="0" err="1" smtClean="0"/>
              <a:t>demandeur.euse.s</a:t>
            </a:r>
            <a:r>
              <a:rPr lang="fr-FR" dirty="0" smtClean="0"/>
              <a:t> de davantage de temps de collectifs dans leur parcours pour :</a:t>
            </a:r>
          </a:p>
          <a:p>
            <a:r>
              <a:rPr lang="fr-FR" dirty="0" smtClean="0"/>
              <a:t>- sortir de l'isolement,</a:t>
            </a:r>
          </a:p>
          <a:p>
            <a:r>
              <a:rPr lang="fr-FR" dirty="0" smtClean="0"/>
              <a:t>- valoriser leurs compétences,</a:t>
            </a:r>
          </a:p>
          <a:p>
            <a:r>
              <a:rPr lang="fr-FR" dirty="0" smtClean="0"/>
              <a:t>- leur donner l'envie de faire (dynamisation).</a:t>
            </a:r>
            <a:endParaRPr lang="fr-FR" dirty="0"/>
          </a:p>
        </p:txBody>
      </p:sp>
      <p:sp>
        <p:nvSpPr>
          <p:cNvPr id="4" name="Espace réservé du numéro de diapositive 3"/>
          <p:cNvSpPr>
            <a:spLocks noGrp="1"/>
          </p:cNvSpPr>
          <p:nvPr>
            <p:ph type="sldNum" sz="quarter" idx="10"/>
          </p:nvPr>
        </p:nvSpPr>
        <p:spPr/>
        <p:txBody>
          <a:bodyPr/>
          <a:lstStyle/>
          <a:p>
            <a:fld id="{A5B5A3FE-7505-4CB2-9426-692BBF69451F}" type="slidenum">
              <a:rPr lang="fr-FR" smtClean="0"/>
              <a:t>6</a:t>
            </a:fld>
            <a:endParaRPr lang="fr-FR"/>
          </a:p>
        </p:txBody>
      </p:sp>
    </p:spTree>
    <p:extLst>
      <p:ext uri="{BB962C8B-B14F-4D97-AF65-F5344CB8AC3E}">
        <p14:creationId xmlns:p14="http://schemas.microsoft.com/office/powerpoint/2010/main" val="1170671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Objectif 1 :</a:t>
            </a:r>
          </a:p>
          <a:p>
            <a:pPr marL="171450" lvl="0" indent="-171450">
              <a:buFont typeface="Arial" panose="020B0604020202020204" pitchFamily="34" charset="0"/>
              <a:buChar char="•"/>
            </a:pPr>
            <a:r>
              <a:rPr lang="fr-FR" sz="1200" dirty="0" smtClean="0"/>
              <a:t>Rectifier la fiche d’évaluation </a:t>
            </a:r>
          </a:p>
          <a:p>
            <a:pPr marL="171450" lvl="0" indent="-171450">
              <a:buFont typeface="Arial" panose="020B0604020202020204" pitchFamily="34" charset="0"/>
              <a:buChar char="•"/>
            </a:pPr>
            <a:r>
              <a:rPr lang="fr-FR" sz="1200" dirty="0" smtClean="0"/>
              <a:t>Préciser le moment de remplissage de la  fiche individuelle d'engagement du ou de la </a:t>
            </a:r>
            <a:r>
              <a:rPr lang="fr-FR" sz="1200" dirty="0" err="1" smtClean="0"/>
              <a:t>participant.e</a:t>
            </a:r>
            <a:r>
              <a:rPr lang="fr-FR" sz="1200" dirty="0" smtClean="0"/>
              <a:t>,</a:t>
            </a:r>
          </a:p>
          <a:p>
            <a:pPr marL="171450" lvl="0" indent="-171450">
              <a:buFont typeface="Arial" panose="020B0604020202020204" pitchFamily="34" charset="0"/>
              <a:buChar char="•"/>
            </a:pPr>
            <a:r>
              <a:rPr lang="fr-FR" sz="1200" dirty="0" smtClean="0"/>
              <a:t>Formaliser le lien avec le.la </a:t>
            </a:r>
            <a:r>
              <a:rPr lang="fr-FR" sz="1200" dirty="0" err="1" smtClean="0"/>
              <a:t>prescripteur.rice</a:t>
            </a:r>
            <a:r>
              <a:rPr lang="fr-FR" sz="1200" dirty="0" smtClean="0"/>
              <a:t> : mail /fiche d’engagement transmis  </a:t>
            </a:r>
          </a:p>
          <a:p>
            <a:pPr marL="171450" lvl="0" indent="-171450">
              <a:buFont typeface="Arial" panose="020B0604020202020204" pitchFamily="34" charset="0"/>
              <a:buChar char="•"/>
            </a:pPr>
            <a:r>
              <a:rPr lang="fr-FR" sz="1200" dirty="0" smtClean="0"/>
              <a:t>Renommer les outils : conducteur de séance</a:t>
            </a:r>
          </a:p>
          <a:p>
            <a:pPr marL="171450" lvl="0" indent="-171450">
              <a:buFont typeface="Arial" panose="020B0604020202020204" pitchFamily="34" charset="0"/>
              <a:buChar char="•"/>
            </a:pPr>
            <a:r>
              <a:rPr lang="fr-FR" sz="1200" dirty="0" smtClean="0"/>
              <a:t>Construire un système d'évaluation d'impact des ateliers collectifs sur les </a:t>
            </a:r>
            <a:r>
              <a:rPr lang="fr-FR" sz="1200" dirty="0" err="1" smtClean="0"/>
              <a:t>adhérent.e.s</a:t>
            </a:r>
            <a:r>
              <a:rPr lang="fr-FR" sz="1200" dirty="0" smtClean="0"/>
              <a:t>  et sur les parcours : créer des indicateurs (taux de présence,  taux d’adhésion,   intérêt pour les actions, leur pertinence, cohérence, taux de réduction des temps inter étapes …)</a:t>
            </a:r>
          </a:p>
          <a:p>
            <a:pPr marL="171450" lvl="0" indent="-171450">
              <a:buFont typeface="Arial" panose="020B0604020202020204" pitchFamily="34" charset="0"/>
              <a:buChar char="•"/>
            </a:pPr>
            <a:r>
              <a:rPr lang="fr-FR" sz="1200" dirty="0" smtClean="0"/>
              <a:t>Inscrire la modalité d’accompagnement dans le contrat d’engagement ou  réaliser un protocole  pour systématiser  la modalité d'accompagnement pour les adhérent.es.</a:t>
            </a:r>
          </a:p>
          <a:p>
            <a:endParaRPr lang="fr-FR" dirty="0" smtClean="0"/>
          </a:p>
          <a:p>
            <a:r>
              <a:rPr lang="fr-FR" dirty="0" smtClean="0"/>
              <a:t>Objectif 2 :</a:t>
            </a:r>
          </a:p>
          <a:p>
            <a:r>
              <a:rPr lang="fr-FR" sz="1200" dirty="0" smtClean="0"/>
              <a:t>Constitution de binômes avec 10 </a:t>
            </a:r>
            <a:r>
              <a:rPr lang="fr-FR" sz="1200" dirty="0" err="1" smtClean="0"/>
              <a:t>accompagnateurs.rices</a:t>
            </a:r>
            <a:r>
              <a:rPr lang="fr-FR" sz="1200" dirty="0" smtClean="0"/>
              <a:t> emploi afin de mettre en œuvre des ateliers collectifs tests à raison d'au moins 2 ateliers par </a:t>
            </a:r>
            <a:r>
              <a:rPr lang="fr-FR" sz="1200" dirty="0" err="1" smtClean="0"/>
              <a:t>accompagnateurs.rices</a:t>
            </a:r>
            <a:r>
              <a:rPr lang="fr-FR" sz="1200" dirty="0" smtClean="0"/>
              <a:t> emploi d'ici  fin Juin 2020.</a:t>
            </a:r>
          </a:p>
          <a:p>
            <a:pPr marL="171450" indent="-171450">
              <a:buFont typeface="Arial" panose="020B0604020202020204" pitchFamily="34" charset="0"/>
              <a:buChar char="•"/>
            </a:pPr>
            <a:r>
              <a:rPr lang="fr-FR" sz="1200" dirty="0" smtClean="0"/>
              <a:t>Deux séances d’évaluation sont prévues (décembre 2019 et un autre courant 2020)</a:t>
            </a:r>
          </a:p>
          <a:p>
            <a:endParaRPr lang="fr-FR" dirty="0" smtClean="0"/>
          </a:p>
          <a:p>
            <a:r>
              <a:rPr lang="fr-FR" dirty="0" smtClean="0"/>
              <a:t>Objectif 3 :</a:t>
            </a:r>
          </a:p>
          <a:p>
            <a:pPr marL="171450" lvl="0" indent="-171450">
              <a:buFont typeface="Arial" panose="020B0604020202020204" pitchFamily="34" charset="0"/>
              <a:buChar char="•"/>
            </a:pPr>
            <a:r>
              <a:rPr lang="fr-FR" sz="1200" dirty="0" smtClean="0"/>
              <a:t>La mallette sera centralisée le sur  le site  du PLIE</a:t>
            </a:r>
          </a:p>
          <a:p>
            <a:pPr marL="171450" indent="-171450">
              <a:buFont typeface="Arial" panose="020B0604020202020204" pitchFamily="34" charset="0"/>
              <a:buChar char="•"/>
            </a:pPr>
            <a:r>
              <a:rPr lang="fr-FR" sz="1200" dirty="0" smtClean="0"/>
              <a:t>Les </a:t>
            </a:r>
            <a:r>
              <a:rPr lang="fr-FR" sz="1200" dirty="0" err="1" smtClean="0"/>
              <a:t>animateurs.rice.s</a:t>
            </a:r>
            <a:r>
              <a:rPr lang="fr-FR" sz="1200" dirty="0" smtClean="0"/>
              <a:t> d’ateliers collectifs devront utiliser les outils et les formats des conducteurs réalisés pour harmoniser toutes les actions  collectives qui viendront enrichir la mallette. </a:t>
            </a:r>
          </a:p>
          <a:p>
            <a:pPr marL="171450" lvl="0" indent="-171450">
              <a:buFont typeface="Arial" panose="020B0604020202020204" pitchFamily="34" charset="0"/>
              <a:buChar char="•"/>
            </a:pPr>
            <a:r>
              <a:rPr lang="fr-FR" sz="1200" dirty="0" smtClean="0"/>
              <a:t>Des modalités de modifications des outils  seront définies sur le site. </a:t>
            </a:r>
          </a:p>
          <a:p>
            <a:pPr marL="171450" lvl="0" indent="-171450">
              <a:buFont typeface="Arial" panose="020B0604020202020204" pitchFamily="34" charset="0"/>
              <a:buChar char="•"/>
            </a:pPr>
            <a:r>
              <a:rPr lang="fr-FR" sz="1200" dirty="0" err="1" smtClean="0"/>
              <a:t>Un.e</a:t>
            </a:r>
            <a:r>
              <a:rPr lang="fr-FR" sz="1200" dirty="0" smtClean="0"/>
              <a:t> </a:t>
            </a:r>
            <a:r>
              <a:rPr lang="fr-FR" sz="1200" dirty="0" err="1" smtClean="0"/>
              <a:t>référent.e</a:t>
            </a:r>
            <a:r>
              <a:rPr lang="fr-FR" sz="1200" dirty="0" smtClean="0"/>
              <a:t> </a:t>
            </a:r>
            <a:r>
              <a:rPr lang="fr-FR" sz="1200" dirty="0" err="1" smtClean="0"/>
              <a:t>identifé.e</a:t>
            </a:r>
            <a:r>
              <a:rPr lang="fr-FR" sz="1200" dirty="0" smtClean="0"/>
              <a:t> synthétisera les travaux et fera des propositions d’ajustements à l’équipe opérationnelle</a:t>
            </a:r>
            <a:endParaRPr lang="fr-FR" dirty="0"/>
          </a:p>
        </p:txBody>
      </p:sp>
      <p:sp>
        <p:nvSpPr>
          <p:cNvPr id="4" name="Espace réservé du numéro de diapositive 3"/>
          <p:cNvSpPr>
            <a:spLocks noGrp="1"/>
          </p:cNvSpPr>
          <p:nvPr>
            <p:ph type="sldNum" sz="quarter" idx="10"/>
          </p:nvPr>
        </p:nvSpPr>
        <p:spPr/>
        <p:txBody>
          <a:bodyPr/>
          <a:lstStyle/>
          <a:p>
            <a:fld id="{A5B5A3FE-7505-4CB2-9426-692BBF69451F}" type="slidenum">
              <a:rPr lang="fr-FR" smtClean="0"/>
              <a:t>11</a:t>
            </a:fld>
            <a:endParaRPr lang="fr-FR"/>
          </a:p>
        </p:txBody>
      </p:sp>
    </p:spTree>
    <p:extLst>
      <p:ext uri="{BB962C8B-B14F-4D97-AF65-F5344CB8AC3E}">
        <p14:creationId xmlns:p14="http://schemas.microsoft.com/office/powerpoint/2010/main" val="1211018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Coiffeurs de l’espoir : fondation L’Oréal –</a:t>
            </a:r>
            <a:r>
              <a:rPr lang="fr-FR" baseline="0" dirty="0" smtClean="0"/>
              <a:t> CFA – offre – partenariat PLIE</a:t>
            </a:r>
          </a:p>
          <a:p>
            <a:r>
              <a:rPr lang="fr-FR" sz="1200" dirty="0" smtClean="0"/>
              <a:t>Appui du service Culture pour :</a:t>
            </a:r>
          </a:p>
          <a:p>
            <a:pPr marL="171450" indent="-171450">
              <a:buFontTx/>
              <a:buChar char="-"/>
            </a:pPr>
            <a:r>
              <a:rPr lang="fr-FR" sz="1200" dirty="0" smtClean="0"/>
              <a:t>nous ouvrir les portes des différents lieux, mobiliser les personnes pour nous recevoir (Opéra, Cirque Théâtre, interview avec la Cie </a:t>
            </a:r>
            <a:r>
              <a:rPr lang="fr-FR" sz="1200" dirty="0" err="1" smtClean="0"/>
              <a:t>Kiai</a:t>
            </a:r>
            <a:r>
              <a:rPr lang="fr-FR" sz="1200" dirty="0" smtClean="0"/>
              <a:t>).</a:t>
            </a:r>
          </a:p>
          <a:p>
            <a:pPr marL="171450" indent="-171450">
              <a:buFontTx/>
              <a:buChar char="-"/>
            </a:pPr>
            <a:r>
              <a:rPr lang="fr-FR" sz="1200" dirty="0" smtClean="0"/>
              <a:t>et des moyens financiers : financement de l’association Globules, des places pour le spectacle, et du repas avant le spectacle</a:t>
            </a:r>
          </a:p>
          <a:p>
            <a:endParaRPr lang="fr-FR" dirty="0"/>
          </a:p>
        </p:txBody>
      </p:sp>
      <p:sp>
        <p:nvSpPr>
          <p:cNvPr id="4" name="Espace réservé du numéro de diapositive 3"/>
          <p:cNvSpPr>
            <a:spLocks noGrp="1"/>
          </p:cNvSpPr>
          <p:nvPr>
            <p:ph type="sldNum" sz="quarter" idx="10"/>
          </p:nvPr>
        </p:nvSpPr>
        <p:spPr/>
        <p:txBody>
          <a:bodyPr/>
          <a:lstStyle/>
          <a:p>
            <a:fld id="{A5B5A3FE-7505-4CB2-9426-692BBF69451F}" type="slidenum">
              <a:rPr lang="fr-FR" smtClean="0"/>
              <a:t>12</a:t>
            </a:fld>
            <a:endParaRPr lang="fr-FR"/>
          </a:p>
        </p:txBody>
      </p:sp>
    </p:spTree>
    <p:extLst>
      <p:ext uri="{BB962C8B-B14F-4D97-AF65-F5344CB8AC3E}">
        <p14:creationId xmlns:p14="http://schemas.microsoft.com/office/powerpoint/2010/main" val="1626229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Volumes/com_int$/Gabarit%20powerpoint/2014%20metropole/fond%20metropole.jpg" TargetMode="Externa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cueil">
    <p:spTree>
      <p:nvGrpSpPr>
        <p:cNvPr id="1" name=""/>
        <p:cNvGrpSpPr/>
        <p:nvPr/>
      </p:nvGrpSpPr>
      <p:grpSpPr>
        <a:xfrm>
          <a:off x="0" y="0"/>
          <a:ext cx="0" cy="0"/>
          <a:chOff x="0" y="0"/>
          <a:chExt cx="0" cy="0"/>
        </a:xfrm>
      </p:grpSpPr>
      <p:pic>
        <p:nvPicPr>
          <p:cNvPr id="5" name="fond metropole.jpg" descr="/Volumes/com_int$/Gabarit powerpoint/2014 metropole/fond metropole.jp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texte 6"/>
          <p:cNvSpPr>
            <a:spLocks noGrp="1"/>
          </p:cNvSpPr>
          <p:nvPr>
            <p:ph type="body" sz="quarter" idx="10" hasCustomPrompt="1"/>
          </p:nvPr>
        </p:nvSpPr>
        <p:spPr>
          <a:xfrm>
            <a:off x="1547813" y="1700808"/>
            <a:ext cx="6553200" cy="1440160"/>
          </a:xfrm>
          <a:prstGeom prst="rect">
            <a:avLst/>
          </a:prstGeom>
        </p:spPr>
        <p:txBody>
          <a:bodyPr>
            <a:normAutofit/>
          </a:bodyPr>
          <a:lstStyle>
            <a:lvl1pPr marL="0" indent="0">
              <a:buNone/>
              <a:defRPr sz="4000" b="1" baseline="0">
                <a:solidFill>
                  <a:schemeClr val="bg1">
                    <a:lumMod val="50000"/>
                  </a:schemeClr>
                </a:solidFill>
              </a:defRPr>
            </a:lvl1pPr>
          </a:lstStyle>
          <a:p>
            <a:pPr lvl="0"/>
            <a:r>
              <a:rPr lang="fr-FR" dirty="0" smtClean="0"/>
              <a:t>Titre de diaporama</a:t>
            </a:r>
          </a:p>
        </p:txBody>
      </p:sp>
      <p:sp>
        <p:nvSpPr>
          <p:cNvPr id="9" name="Espace réservé du texte 8"/>
          <p:cNvSpPr>
            <a:spLocks noGrp="1"/>
          </p:cNvSpPr>
          <p:nvPr>
            <p:ph type="body" sz="quarter" idx="11" hasCustomPrompt="1"/>
          </p:nvPr>
        </p:nvSpPr>
        <p:spPr>
          <a:xfrm>
            <a:off x="1547813" y="3357563"/>
            <a:ext cx="6553200" cy="1295573"/>
          </a:xfrm>
          <a:prstGeom prst="rect">
            <a:avLst/>
          </a:prstGeom>
        </p:spPr>
        <p:txBody>
          <a:bodyPr>
            <a:normAutofit/>
          </a:bodyPr>
          <a:lstStyle>
            <a:lvl1pPr marL="0" indent="0">
              <a:buNone/>
              <a:defRPr sz="4000" baseline="0">
                <a:solidFill>
                  <a:schemeClr val="bg1">
                    <a:lumMod val="50000"/>
                  </a:schemeClr>
                </a:solidFill>
              </a:defRPr>
            </a:lvl1pPr>
          </a:lstStyle>
          <a:p>
            <a:pPr lvl="0"/>
            <a:r>
              <a:rPr lang="fr-FR" dirty="0" smtClean="0"/>
              <a:t>Sous titre</a:t>
            </a:r>
            <a:endParaRPr lang="fr-FR" dirty="0"/>
          </a:p>
        </p:txBody>
      </p:sp>
      <p:sp>
        <p:nvSpPr>
          <p:cNvPr id="11" name="Espace réservé du texte 10"/>
          <p:cNvSpPr>
            <a:spLocks noGrp="1"/>
          </p:cNvSpPr>
          <p:nvPr>
            <p:ph type="body" sz="quarter" idx="12" hasCustomPrompt="1"/>
          </p:nvPr>
        </p:nvSpPr>
        <p:spPr>
          <a:xfrm>
            <a:off x="1547813" y="4797425"/>
            <a:ext cx="6553200" cy="792163"/>
          </a:xfrm>
          <a:prstGeom prst="rect">
            <a:avLst/>
          </a:prstGeom>
        </p:spPr>
        <p:txBody>
          <a:bodyPr>
            <a:normAutofit/>
          </a:bodyPr>
          <a:lstStyle>
            <a:lvl1pPr marL="0" indent="0">
              <a:buNone/>
              <a:defRPr sz="3200">
                <a:solidFill>
                  <a:schemeClr val="bg1">
                    <a:lumMod val="50000"/>
                  </a:schemeClr>
                </a:solidFill>
              </a:defRPr>
            </a:lvl1pPr>
          </a:lstStyle>
          <a:p>
            <a:pPr lvl="0"/>
            <a:r>
              <a:rPr lang="fr-FR" dirty="0" smtClean="0"/>
              <a:t>Date</a:t>
            </a:r>
            <a:endParaRPr lang="fr-FR" dirty="0"/>
          </a:p>
        </p:txBody>
      </p:sp>
    </p:spTree>
    <p:extLst>
      <p:ext uri="{BB962C8B-B14F-4D97-AF65-F5344CB8AC3E}">
        <p14:creationId xmlns:p14="http://schemas.microsoft.com/office/powerpoint/2010/main" val="41556512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érieur lib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403648" y="274638"/>
            <a:ext cx="7283152" cy="1143000"/>
          </a:xfrm>
          <a:prstGeom prst="rect">
            <a:avLst/>
          </a:prstGeom>
        </p:spPr>
        <p:txBody>
          <a:bodyPr/>
          <a:lstStyle>
            <a:lvl1pPr>
              <a:defRPr sz="4000">
                <a:solidFill>
                  <a:schemeClr val="bg1">
                    <a:lumMod val="50000"/>
                  </a:schemeClr>
                </a:solidFill>
              </a:defRPr>
            </a:lvl1pPr>
          </a:lstStyle>
          <a:p>
            <a:r>
              <a:rPr lang="fr-FR" dirty="0" smtClean="0"/>
              <a:t>TITRE</a:t>
            </a:r>
            <a:endParaRPr lang="fr-FR" dirty="0"/>
          </a:p>
        </p:txBody>
      </p:sp>
      <p:sp>
        <p:nvSpPr>
          <p:cNvPr id="8" name="Espace réservé du texte 7"/>
          <p:cNvSpPr>
            <a:spLocks noGrp="1"/>
          </p:cNvSpPr>
          <p:nvPr>
            <p:ph type="body" sz="quarter" idx="10" hasCustomPrompt="1"/>
          </p:nvPr>
        </p:nvSpPr>
        <p:spPr>
          <a:xfrm>
            <a:off x="8388424" y="6308725"/>
            <a:ext cx="504751" cy="433388"/>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800">
                <a:solidFill>
                  <a:schemeClr val="bg1">
                    <a:lumMod val="65000"/>
                  </a:schemeClr>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fr-FR" dirty="0" smtClean="0"/>
              <a:t>N° </a:t>
            </a:r>
            <a:endParaRPr lang="fr-FR" dirty="0"/>
          </a:p>
        </p:txBody>
      </p:sp>
    </p:spTree>
    <p:extLst>
      <p:ext uri="{BB962C8B-B14F-4D97-AF65-F5344CB8AC3E}">
        <p14:creationId xmlns:p14="http://schemas.microsoft.com/office/powerpoint/2010/main" val="18354730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de fin">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905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Volumes/com_int$/Gabarit%20powerpoint/2014%20metropole/fond%20metropole.jpg"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Volumes/com_int$/Gabarit%20powerpoint/2014%20metropole/fond%20metropole2.jpg"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Volumes/com_int$/Gabarit%20powerpoint/2014%20metropole/fond%20metropole3.jpg"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fond metropole.jpg" descr="/Volumes/com_int$/Gabarit powerpoint/2014 metropole/fond metropole.jpg"/>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2749884"/>
      </p:ext>
    </p:extLst>
  </p:cSld>
  <p:clrMap bg1="lt1" tx1="dk1" bg2="lt2" tx2="dk2" accent1="accent1" accent2="accent2" accent3="accent3" accent4="accent4" accent5="accent5" accent6="accent6" hlink="hlink" folHlink="folHlink"/>
  <p:sldLayoutIdLst>
    <p:sldLayoutId id="214748367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fond metropole2.jpg" descr="/Volumes/com_int$/Gabarit powerpoint/2014 metropole/fond metropole2.jpg"/>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277557"/>
      </p:ext>
    </p:extLst>
  </p:cSld>
  <p:clrMap bg1="lt1" tx1="dk1" bg2="lt2" tx2="dk2" accent1="accent1" accent2="accent2" accent3="accent3" accent4="accent4" accent5="accent5" accent6="accent6" hlink="hlink" folHlink="folHlink"/>
  <p:sldLayoutIdLst>
    <p:sldLayoutId id="2147483672" r:id="rId1"/>
  </p:sldLayoutIdLst>
  <p:timing>
    <p:tnLst>
      <p:par>
        <p:cTn id="1" dur="indefinite" restart="never" nodeType="tmRoot"/>
      </p:par>
    </p:tnLst>
  </p:timing>
  <p:txStyles>
    <p:titleStyle>
      <a:lvl1pPr marL="0" marR="0" indent="0" algn="ctr" defTabSz="914400" rtl="0" eaLnBrk="1" fontAlgn="base" latinLnBrk="0" hangingPunct="1">
        <a:lnSpc>
          <a:spcPct val="100000"/>
        </a:lnSpc>
        <a:spcBef>
          <a:spcPct val="0"/>
        </a:spcBef>
        <a:spcAft>
          <a:spcPct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fond metropole3.jpg" descr="/Volumes/com_int$/Gabarit powerpoint/2014 metropole/fond metropole3.jpg"/>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7142708"/>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547813" y="1700808"/>
            <a:ext cx="6553200" cy="1224136"/>
          </a:xfrm>
        </p:spPr>
        <p:txBody>
          <a:bodyPr>
            <a:normAutofit fontScale="77500" lnSpcReduction="20000"/>
          </a:bodyPr>
          <a:lstStyle/>
          <a:p>
            <a:pPr algn="ctr"/>
            <a:r>
              <a:rPr lang="fr-FR" dirty="0" smtClean="0"/>
              <a:t>L’approche collective au PLIE de la Métropole Rouen Normandie</a:t>
            </a:r>
            <a:endParaRPr lang="fr-FR" dirty="0"/>
          </a:p>
        </p:txBody>
      </p:sp>
      <p:sp>
        <p:nvSpPr>
          <p:cNvPr id="3" name="Espace réservé du texte 2"/>
          <p:cNvSpPr>
            <a:spLocks noGrp="1"/>
          </p:cNvSpPr>
          <p:nvPr>
            <p:ph type="body" sz="quarter" idx="11"/>
          </p:nvPr>
        </p:nvSpPr>
        <p:spPr>
          <a:xfrm>
            <a:off x="1547664" y="3284983"/>
            <a:ext cx="6553349" cy="1512169"/>
          </a:xfrm>
        </p:spPr>
        <p:txBody>
          <a:bodyPr>
            <a:normAutofit/>
          </a:bodyPr>
          <a:lstStyle/>
          <a:p>
            <a:pPr algn="ctr"/>
            <a:r>
              <a:rPr lang="fr-FR" sz="2400" dirty="0" smtClean="0"/>
              <a:t>RENCONTRE TECHNIQUE EUROPLIE </a:t>
            </a:r>
            <a:endParaRPr lang="fr-FR" sz="2400" dirty="0"/>
          </a:p>
        </p:txBody>
      </p:sp>
      <p:sp>
        <p:nvSpPr>
          <p:cNvPr id="4" name="Espace réservé du texte 3"/>
          <p:cNvSpPr>
            <a:spLocks noGrp="1"/>
          </p:cNvSpPr>
          <p:nvPr>
            <p:ph type="body" sz="quarter" idx="12"/>
          </p:nvPr>
        </p:nvSpPr>
        <p:spPr>
          <a:xfrm>
            <a:off x="1547813" y="4293096"/>
            <a:ext cx="6553200" cy="504416"/>
          </a:xfrm>
        </p:spPr>
        <p:txBody>
          <a:bodyPr>
            <a:normAutofit/>
          </a:bodyPr>
          <a:lstStyle/>
          <a:p>
            <a:pPr algn="ctr"/>
            <a:r>
              <a:rPr lang="fr-FR" sz="2400" dirty="0" smtClean="0"/>
              <a:t>4 et 5 juillet 2019</a:t>
            </a:r>
            <a:endParaRPr lang="fr-FR" sz="2400" dirty="0"/>
          </a:p>
        </p:txBody>
      </p:sp>
      <p:pic>
        <p:nvPicPr>
          <p:cNvPr id="5" name="Image 4"/>
          <p:cNvPicPr>
            <a:picLocks noChangeAspect="1"/>
          </p:cNvPicPr>
          <p:nvPr/>
        </p:nvPicPr>
        <p:blipFill>
          <a:blip r:embed="rId2"/>
          <a:stretch>
            <a:fillRect/>
          </a:stretch>
        </p:blipFill>
        <p:spPr>
          <a:xfrm>
            <a:off x="1918611" y="4991869"/>
            <a:ext cx="5811603" cy="906858"/>
          </a:xfrm>
          <a:prstGeom prst="rect">
            <a:avLst/>
          </a:prstGeom>
        </p:spPr>
      </p:pic>
    </p:spTree>
    <p:extLst>
      <p:ext uri="{BB962C8B-B14F-4D97-AF65-F5344CB8AC3E}">
        <p14:creationId xmlns:p14="http://schemas.microsoft.com/office/powerpoint/2010/main" val="371753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274638"/>
            <a:ext cx="7283152" cy="706090"/>
          </a:xfrm>
        </p:spPr>
        <p:txBody>
          <a:bodyPr/>
          <a:lstStyle/>
          <a:p>
            <a:r>
              <a:rPr lang="fr-FR" sz="2000" dirty="0" smtClean="0"/>
              <a:t>Les réalisations et perspectives du chantier « Collectif » </a:t>
            </a:r>
            <a:br>
              <a:rPr lang="fr-FR" sz="2000" dirty="0" smtClean="0"/>
            </a:br>
            <a:r>
              <a:rPr lang="fr-FR" sz="2000" dirty="0" smtClean="0"/>
              <a:t>de la formation-Action MAPPI </a:t>
            </a:r>
            <a:endParaRPr lang="fr-FR" sz="2000" dirty="0"/>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460249" y="1628800"/>
            <a:ext cx="8280920" cy="4770537"/>
          </a:xfrm>
          <a:prstGeom prst="rect">
            <a:avLst/>
          </a:prstGeom>
          <a:noFill/>
        </p:spPr>
        <p:txBody>
          <a:bodyPr wrap="square" rtlCol="0">
            <a:spAutoFit/>
          </a:bodyPr>
          <a:lstStyle/>
          <a:p>
            <a:r>
              <a:rPr lang="fr-FR" sz="1600" dirty="0"/>
              <a:t>►Réalisation d’une trame </a:t>
            </a:r>
            <a:r>
              <a:rPr lang="fr-FR" sz="1600" dirty="0"/>
              <a:t>de pré-projet  des  </a:t>
            </a:r>
            <a:r>
              <a:rPr lang="fr-FR" sz="1600" dirty="0"/>
              <a:t>besoins </a:t>
            </a:r>
            <a:r>
              <a:rPr lang="fr-FR" sz="1600" dirty="0"/>
              <a:t>des </a:t>
            </a:r>
            <a:r>
              <a:rPr lang="fr-FR" sz="1600" dirty="0" err="1"/>
              <a:t>accompagnateur.rice.s</a:t>
            </a:r>
            <a:r>
              <a:rPr lang="fr-FR" sz="1600" dirty="0"/>
              <a:t> </a:t>
            </a:r>
            <a:r>
              <a:rPr lang="fr-FR" sz="1600" dirty="0"/>
              <a:t>et </a:t>
            </a:r>
            <a:r>
              <a:rPr lang="fr-FR" sz="1600" dirty="0"/>
              <a:t>recensement des actions collectives existantes.</a:t>
            </a:r>
          </a:p>
          <a:p>
            <a:r>
              <a:rPr lang="fr-FR" sz="1600" dirty="0"/>
              <a:t> </a:t>
            </a:r>
            <a:r>
              <a:rPr lang="fr-FR" sz="1600" dirty="0"/>
              <a:t/>
            </a:r>
            <a:br>
              <a:rPr lang="fr-FR" sz="1600" dirty="0"/>
            </a:br>
            <a:r>
              <a:rPr lang="fr-FR" sz="1600" dirty="0"/>
              <a:t>►Création </a:t>
            </a:r>
            <a:r>
              <a:rPr lang="fr-FR" sz="1600" dirty="0"/>
              <a:t>d'une </a:t>
            </a:r>
            <a:r>
              <a:rPr lang="fr-FR" sz="1600" dirty="0"/>
              <a:t>Mallette pédagogique contenant : </a:t>
            </a:r>
            <a:endParaRPr lang="fr-FR" sz="1600" dirty="0"/>
          </a:p>
          <a:p>
            <a:r>
              <a:rPr lang="fr-FR" sz="1600" dirty="0"/>
              <a:t>1 </a:t>
            </a:r>
            <a:r>
              <a:rPr lang="fr-FR" sz="1600" dirty="0"/>
              <a:t>Cadre de mise en place des ateliers </a:t>
            </a:r>
            <a:r>
              <a:rPr lang="fr-FR" sz="1600" dirty="0"/>
              <a:t>collectifs : (rythme, </a:t>
            </a:r>
            <a:r>
              <a:rPr lang="fr-FR" sz="1600" dirty="0"/>
              <a:t>modalités de mise en œuvre </a:t>
            </a:r>
            <a:r>
              <a:rPr lang="fr-FR" sz="1600" dirty="0"/>
              <a:t>…..),</a:t>
            </a:r>
          </a:p>
          <a:p>
            <a:pPr lvl="0"/>
            <a:r>
              <a:rPr lang="fr-FR" sz="1600" dirty="0"/>
              <a:t>1 </a:t>
            </a:r>
            <a:r>
              <a:rPr lang="fr-FR" sz="1600" dirty="0"/>
              <a:t>Conducteur de séance </a:t>
            </a:r>
            <a:r>
              <a:rPr lang="fr-FR" sz="1600" dirty="0"/>
              <a:t>destiné </a:t>
            </a:r>
            <a:r>
              <a:rPr lang="fr-FR" sz="1600" dirty="0"/>
              <a:t>à être utilisé par </a:t>
            </a:r>
            <a:r>
              <a:rPr lang="fr-FR" sz="1600" dirty="0"/>
              <a:t>tous,</a:t>
            </a:r>
            <a:endParaRPr lang="fr-FR" sz="1600" dirty="0"/>
          </a:p>
          <a:p>
            <a:pPr lvl="0"/>
            <a:r>
              <a:rPr lang="fr-FR" sz="1600" dirty="0"/>
              <a:t>1 </a:t>
            </a:r>
            <a:r>
              <a:rPr lang="fr-FR" sz="1600" dirty="0"/>
              <a:t>Fiche </a:t>
            </a:r>
            <a:r>
              <a:rPr lang="fr-FR" sz="1600" dirty="0"/>
              <a:t>évaluation,</a:t>
            </a:r>
            <a:endParaRPr lang="fr-FR" sz="1600" dirty="0"/>
          </a:p>
          <a:p>
            <a:pPr lvl="0"/>
            <a:r>
              <a:rPr lang="fr-FR" sz="1600" dirty="0"/>
              <a:t>1 </a:t>
            </a:r>
            <a:r>
              <a:rPr lang="fr-FR" sz="1600" dirty="0"/>
              <a:t>Fiche d’engagement pour </a:t>
            </a:r>
            <a:r>
              <a:rPr lang="fr-FR" sz="1600" dirty="0"/>
              <a:t>l'</a:t>
            </a:r>
            <a:r>
              <a:rPr lang="fr-FR" sz="1600" dirty="0" err="1"/>
              <a:t>adhérent.e</a:t>
            </a:r>
            <a:r>
              <a:rPr lang="fr-FR" sz="1600" dirty="0"/>
              <a:t>,</a:t>
            </a:r>
            <a:endParaRPr lang="fr-FR" sz="1600" dirty="0"/>
          </a:p>
          <a:p>
            <a:pPr lvl="0"/>
            <a:r>
              <a:rPr lang="fr-FR" sz="1600" dirty="0"/>
              <a:t>1 </a:t>
            </a:r>
            <a:r>
              <a:rPr lang="fr-FR" sz="1600" dirty="0"/>
              <a:t>Charte,</a:t>
            </a:r>
            <a:endParaRPr lang="fr-FR" sz="1600" dirty="0"/>
          </a:p>
          <a:p>
            <a:pPr lvl="0"/>
            <a:r>
              <a:rPr lang="fr-FR" sz="1600" dirty="0"/>
              <a:t>1</a:t>
            </a:r>
            <a:r>
              <a:rPr lang="fr-FR" sz="1600" dirty="0"/>
              <a:t> </a:t>
            </a:r>
            <a:r>
              <a:rPr lang="fr-FR" sz="1600" dirty="0"/>
              <a:t>note explicative du déroulé de </a:t>
            </a:r>
            <a:r>
              <a:rPr lang="fr-FR" sz="1600" dirty="0"/>
              <a:t>séquence,</a:t>
            </a:r>
            <a:endParaRPr lang="fr-FR" sz="1600" dirty="0"/>
          </a:p>
          <a:p>
            <a:pPr lvl="0"/>
            <a:r>
              <a:rPr lang="fr-FR" sz="1600" dirty="0"/>
              <a:t>1 </a:t>
            </a:r>
            <a:r>
              <a:rPr lang="fr-FR" sz="1600" dirty="0"/>
              <a:t>liste non exhaustive </a:t>
            </a:r>
            <a:r>
              <a:rPr lang="fr-FR" sz="1600" dirty="0"/>
              <a:t>des </a:t>
            </a:r>
            <a:r>
              <a:rPr lang="fr-FR" sz="1600" dirty="0"/>
              <a:t>thématiques (culture de </a:t>
            </a:r>
            <a:r>
              <a:rPr lang="fr-FR" sz="1600" dirty="0"/>
              <a:t>mobilité, santé/bien-être </a:t>
            </a:r>
            <a:r>
              <a:rPr lang="fr-FR" sz="1600" dirty="0" err="1"/>
              <a:t>etc</a:t>
            </a:r>
            <a:r>
              <a:rPr lang="fr-FR" sz="1600" dirty="0"/>
              <a:t> </a:t>
            </a:r>
            <a:r>
              <a:rPr lang="fr-FR" sz="1600" dirty="0"/>
              <a:t>... ),</a:t>
            </a:r>
            <a:endParaRPr lang="fr-FR" sz="1600" dirty="0"/>
          </a:p>
          <a:p>
            <a:pPr lvl="0"/>
            <a:r>
              <a:rPr lang="fr-FR" sz="1600" dirty="0"/>
              <a:t>1 planning </a:t>
            </a:r>
            <a:r>
              <a:rPr lang="fr-FR" sz="1600" dirty="0"/>
              <a:t>pour </a:t>
            </a:r>
            <a:r>
              <a:rPr lang="fr-FR" sz="1600" dirty="0"/>
              <a:t>la mise en place des ateliers </a:t>
            </a:r>
            <a:r>
              <a:rPr lang="fr-FR" sz="1600" dirty="0"/>
              <a:t>collectifs.</a:t>
            </a:r>
            <a:endParaRPr lang="fr-FR" sz="1600" dirty="0"/>
          </a:p>
          <a:p>
            <a:pPr lvl="0"/>
            <a:endParaRPr lang="fr-FR" sz="1600" dirty="0"/>
          </a:p>
          <a:p>
            <a:pPr lvl="0"/>
            <a:r>
              <a:rPr lang="fr-FR" sz="1600" dirty="0"/>
              <a:t>► 4 ateliers </a:t>
            </a:r>
            <a:r>
              <a:rPr lang="fr-FR" sz="1600" dirty="0"/>
              <a:t>expérimentaux ont utilisé les </a:t>
            </a:r>
            <a:r>
              <a:rPr lang="fr-FR" sz="1600" dirty="0"/>
              <a:t>outils </a:t>
            </a:r>
            <a:r>
              <a:rPr lang="fr-FR" sz="1600" dirty="0"/>
              <a:t>créés afin de les ajuster.</a:t>
            </a:r>
          </a:p>
          <a:p>
            <a:pPr lvl="0"/>
            <a:r>
              <a:rPr lang="fr-FR" sz="1600" dirty="0"/>
              <a:t> </a:t>
            </a:r>
            <a:endParaRPr lang="fr-FR" sz="1600" dirty="0"/>
          </a:p>
          <a:p>
            <a:r>
              <a:rPr lang="fr-FR" sz="1600" dirty="0"/>
              <a:t>► Des </a:t>
            </a:r>
            <a:r>
              <a:rPr lang="fr-FR" sz="1600" dirty="0"/>
              <a:t>préconisations visant à induire et </a:t>
            </a:r>
            <a:r>
              <a:rPr lang="fr-FR" sz="1600" dirty="0"/>
              <a:t>développer </a:t>
            </a:r>
            <a:r>
              <a:rPr lang="fr-FR" sz="1600" dirty="0"/>
              <a:t>la démarche pour l'ensemble des </a:t>
            </a:r>
            <a:r>
              <a:rPr lang="fr-FR" sz="1600" dirty="0" err="1"/>
              <a:t>accompagnateurs.rice.s</a:t>
            </a:r>
            <a:r>
              <a:rPr lang="fr-FR" sz="1600" dirty="0"/>
              <a:t>.</a:t>
            </a:r>
            <a:endParaRPr lang="fr-FR" sz="1600" dirty="0"/>
          </a:p>
          <a:p>
            <a:r>
              <a:rPr lang="fr-FR" sz="1600" dirty="0"/>
              <a:t> </a:t>
            </a:r>
          </a:p>
        </p:txBody>
      </p:sp>
    </p:spTree>
    <p:extLst>
      <p:ext uri="{BB962C8B-B14F-4D97-AF65-F5344CB8AC3E}">
        <p14:creationId xmlns:p14="http://schemas.microsoft.com/office/powerpoint/2010/main" val="2888469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274638"/>
            <a:ext cx="7283152" cy="634082"/>
          </a:xfrm>
        </p:spPr>
        <p:txBody>
          <a:bodyPr/>
          <a:lstStyle/>
          <a:p>
            <a:r>
              <a:rPr lang="fr-FR" sz="2000" dirty="0" smtClean="0"/>
              <a:t>Préconisations </a:t>
            </a:r>
            <a:r>
              <a:rPr lang="fr-FR" sz="2000" dirty="0"/>
              <a:t>à l’issue de la fin de la formation -action</a:t>
            </a:r>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539552" y="1958172"/>
            <a:ext cx="8101247" cy="3046988"/>
          </a:xfrm>
          <a:prstGeom prst="rect">
            <a:avLst/>
          </a:prstGeom>
          <a:noFill/>
        </p:spPr>
        <p:txBody>
          <a:bodyPr wrap="square" rtlCol="0">
            <a:spAutoFit/>
          </a:bodyPr>
          <a:lstStyle/>
          <a:p>
            <a:r>
              <a:rPr lang="fr-FR" sz="1600" dirty="0"/>
              <a:t>► </a:t>
            </a:r>
            <a:r>
              <a:rPr lang="fr-FR" sz="1600" dirty="0">
                <a:solidFill>
                  <a:schemeClr val="tx2"/>
                </a:solidFill>
              </a:rPr>
              <a:t>Objectif </a:t>
            </a:r>
            <a:r>
              <a:rPr lang="fr-FR" sz="1600" dirty="0">
                <a:solidFill>
                  <a:schemeClr val="tx2"/>
                </a:solidFill>
              </a:rPr>
              <a:t>1 </a:t>
            </a:r>
            <a:r>
              <a:rPr lang="fr-FR" sz="1600" dirty="0"/>
              <a:t>: </a:t>
            </a:r>
            <a:r>
              <a:rPr lang="fr-FR" sz="1600" dirty="0"/>
              <a:t>Finaliser </a:t>
            </a:r>
            <a:r>
              <a:rPr lang="fr-FR" sz="1600" dirty="0"/>
              <a:t>la mallette </a:t>
            </a:r>
            <a:r>
              <a:rPr lang="fr-FR" sz="1600" dirty="0"/>
              <a:t>pédagogique</a:t>
            </a:r>
            <a:endParaRPr lang="fr-FR" sz="1600" dirty="0"/>
          </a:p>
          <a:p>
            <a:r>
              <a:rPr lang="fr-FR" sz="1600" dirty="0"/>
              <a:t> </a:t>
            </a:r>
          </a:p>
          <a:p>
            <a:r>
              <a:rPr lang="fr-FR" sz="1600" dirty="0"/>
              <a:t> </a:t>
            </a:r>
          </a:p>
          <a:p>
            <a:r>
              <a:rPr lang="fr-FR" sz="1600" dirty="0"/>
              <a:t>► </a:t>
            </a:r>
            <a:r>
              <a:rPr lang="fr-FR" sz="1600" dirty="0">
                <a:solidFill>
                  <a:schemeClr val="tx2"/>
                </a:solidFill>
              </a:rPr>
              <a:t>Objectif </a:t>
            </a:r>
            <a:r>
              <a:rPr lang="fr-FR" sz="1600" dirty="0">
                <a:solidFill>
                  <a:schemeClr val="tx2"/>
                </a:solidFill>
              </a:rPr>
              <a:t>2 </a:t>
            </a:r>
            <a:r>
              <a:rPr lang="fr-FR" sz="1600" dirty="0"/>
              <a:t>:  </a:t>
            </a:r>
            <a:r>
              <a:rPr lang="fr-FR" sz="1600" dirty="0"/>
              <a:t>Consolider </a:t>
            </a:r>
            <a:r>
              <a:rPr lang="fr-FR" sz="1600" dirty="0"/>
              <a:t>la mallette pédagogique par </a:t>
            </a:r>
            <a:r>
              <a:rPr lang="fr-FR" sz="1600" dirty="0"/>
              <a:t>la prolongation de l’expérimentation jusqu’au premier semestre 2020. </a:t>
            </a:r>
          </a:p>
          <a:p>
            <a:endParaRPr lang="fr-FR" sz="1600" dirty="0"/>
          </a:p>
          <a:p>
            <a:r>
              <a:rPr lang="fr-FR" sz="1600" dirty="0"/>
              <a:t/>
            </a:r>
            <a:br>
              <a:rPr lang="fr-FR" sz="1600" dirty="0"/>
            </a:br>
            <a:r>
              <a:rPr lang="fr-FR" sz="1600" dirty="0"/>
              <a:t>► </a:t>
            </a:r>
            <a:r>
              <a:rPr lang="fr-FR" sz="1600" dirty="0">
                <a:solidFill>
                  <a:schemeClr val="tx2"/>
                </a:solidFill>
              </a:rPr>
              <a:t>Objectif </a:t>
            </a:r>
            <a:r>
              <a:rPr lang="fr-FR" sz="1600" dirty="0">
                <a:solidFill>
                  <a:schemeClr val="tx2"/>
                </a:solidFill>
              </a:rPr>
              <a:t>3</a:t>
            </a:r>
            <a:r>
              <a:rPr lang="fr-FR" sz="1600" dirty="0"/>
              <a:t> : </a:t>
            </a:r>
            <a:r>
              <a:rPr lang="fr-FR" sz="1600" dirty="0"/>
              <a:t>Phase </a:t>
            </a:r>
            <a:r>
              <a:rPr lang="fr-FR" sz="1600" dirty="0"/>
              <a:t>d’Amélioration </a:t>
            </a:r>
            <a:r>
              <a:rPr lang="fr-FR" sz="1600" dirty="0"/>
              <a:t>continue </a:t>
            </a:r>
            <a:r>
              <a:rPr lang="fr-FR" sz="1600" dirty="0"/>
              <a:t>afin de faire vivre la mallette et la partager par </a:t>
            </a:r>
            <a:r>
              <a:rPr lang="fr-FR" sz="1600" dirty="0"/>
              <a:t>tous et toutes.</a:t>
            </a:r>
          </a:p>
          <a:p>
            <a:endParaRPr lang="fr-FR" sz="1600" dirty="0"/>
          </a:p>
          <a:p>
            <a:pPr marL="171450" lvl="0" indent="-171450">
              <a:buFont typeface="Arial" panose="020B0604020202020204" pitchFamily="34" charset="0"/>
              <a:buChar char="•"/>
            </a:pPr>
            <a:endParaRPr lang="fr-FR" sz="1600" dirty="0"/>
          </a:p>
          <a:p>
            <a:pPr lvl="0"/>
            <a:r>
              <a:rPr lang="fr-FR" sz="1600" dirty="0"/>
              <a:t> Question </a:t>
            </a:r>
            <a:r>
              <a:rPr lang="fr-FR" sz="1600" dirty="0"/>
              <a:t>en </a:t>
            </a:r>
            <a:r>
              <a:rPr lang="fr-FR" sz="1600" dirty="0"/>
              <a:t>réflexion à ce jour</a:t>
            </a:r>
            <a:r>
              <a:rPr lang="fr-FR" sz="1600" dirty="0"/>
              <a:t> : </a:t>
            </a:r>
            <a:r>
              <a:rPr lang="fr-FR" sz="1600" dirty="0"/>
              <a:t>le budget à consacrer aux actions collectives</a:t>
            </a:r>
            <a:r>
              <a:rPr lang="fr-FR" sz="1600" dirty="0"/>
              <a:t> ? </a:t>
            </a:r>
            <a:endParaRPr lang="fr-FR" sz="1600" dirty="0"/>
          </a:p>
        </p:txBody>
      </p:sp>
    </p:spTree>
    <p:extLst>
      <p:ext uri="{BB962C8B-B14F-4D97-AF65-F5344CB8AC3E}">
        <p14:creationId xmlns:p14="http://schemas.microsoft.com/office/powerpoint/2010/main" val="1029480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b="1" smtClean="0"/>
              <a:t>Zoom </a:t>
            </a:r>
            <a:r>
              <a:rPr lang="fr-FR" sz="2400" b="1" dirty="0"/>
              <a:t>sur la </a:t>
            </a:r>
            <a:r>
              <a:rPr lang="fr-FR" sz="2400" b="1" dirty="0" smtClean="0"/>
              <a:t>création </a:t>
            </a:r>
            <a:r>
              <a:rPr lang="fr-FR" sz="2400" b="1" dirty="0"/>
              <a:t>d’une action collective de type culturelle </a:t>
            </a:r>
            <a:r>
              <a:rPr lang="fr-FR" sz="2400" b="1" dirty="0" smtClean="0"/>
              <a:t>« SPRING »</a:t>
            </a:r>
            <a:endParaRPr lang="fr-FR" sz="2400" b="1" dirty="0"/>
          </a:p>
        </p:txBody>
      </p:sp>
      <p:sp>
        <p:nvSpPr>
          <p:cNvPr id="3" name="Espace réservé du texte 2"/>
          <p:cNvSpPr>
            <a:spLocks noGrp="1"/>
          </p:cNvSpPr>
          <p:nvPr>
            <p:ph type="body" sz="quarter" idx="10"/>
          </p:nvPr>
        </p:nvSpPr>
        <p:spPr/>
        <p:txBody>
          <a:bodyPr/>
          <a:lstStyle/>
          <a:p>
            <a:endParaRPr lang="fr-FR"/>
          </a:p>
        </p:txBody>
      </p:sp>
      <p:sp>
        <p:nvSpPr>
          <p:cNvPr id="5" name="Rectangle 4"/>
          <p:cNvSpPr/>
          <p:nvPr/>
        </p:nvSpPr>
        <p:spPr>
          <a:xfrm>
            <a:off x="186496" y="1340768"/>
            <a:ext cx="5033576" cy="3108543"/>
          </a:xfrm>
          <a:prstGeom prst="rect">
            <a:avLst/>
          </a:prstGeom>
        </p:spPr>
        <p:txBody>
          <a:bodyPr wrap="square">
            <a:spAutoFit/>
          </a:bodyPr>
          <a:lstStyle/>
          <a:p>
            <a:r>
              <a:rPr lang="fr-FR" sz="1400" b="1" dirty="0"/>
              <a:t>Origine de </a:t>
            </a:r>
            <a:r>
              <a:rPr lang="fr-FR" sz="1400" b="1" dirty="0"/>
              <a:t>l’action:</a:t>
            </a:r>
          </a:p>
          <a:p>
            <a:endParaRPr lang="fr-FR" sz="1400" dirty="0"/>
          </a:p>
          <a:p>
            <a:pPr lvl="0"/>
            <a:r>
              <a:rPr lang="fr-FR" sz="1400" dirty="0"/>
              <a:t>La </a:t>
            </a:r>
            <a:r>
              <a:rPr lang="fr-FR" sz="1400" dirty="0"/>
              <a:t>Direction de la culture qui porte l’organisation d’un festival de </a:t>
            </a:r>
            <a:r>
              <a:rPr lang="fr-FR" sz="1400" dirty="0"/>
              <a:t>cirque contemporain itinérant sur les communes a souhaité, dès 2018,  se mettre en lien avec la Direction </a:t>
            </a:r>
            <a:r>
              <a:rPr lang="fr-FR" sz="1400" dirty="0"/>
              <a:t>S</a:t>
            </a:r>
            <a:r>
              <a:rPr lang="fr-FR" sz="1400" dirty="0"/>
              <a:t>olidarité pour rendre accessible cet évènement aux publics en insertion, notamment les </a:t>
            </a:r>
            <a:r>
              <a:rPr lang="fr-FR" sz="1400" dirty="0" err="1"/>
              <a:t>adhérent.e.s</a:t>
            </a:r>
            <a:r>
              <a:rPr lang="fr-FR" sz="1400" dirty="0"/>
              <a:t> du PLIE. </a:t>
            </a:r>
          </a:p>
          <a:p>
            <a:pPr lvl="0"/>
            <a:endParaRPr lang="fr-FR" sz="1400" dirty="0"/>
          </a:p>
          <a:p>
            <a:r>
              <a:rPr lang="fr-FR" sz="1400" dirty="0"/>
              <a:t>Par ailleurs un partenariat avec l’association de médiation culturelle « Globules » a été imaginé en complément pour travailler avec l’écriture comme support de mise en confiance. </a:t>
            </a:r>
          </a:p>
          <a:p>
            <a:pPr lvl="0"/>
            <a:endParaRPr lang="fr-FR" sz="1400" dirty="0"/>
          </a:p>
          <a:p>
            <a:r>
              <a:rPr lang="fr-FR" sz="1400" dirty="0"/>
              <a:t> </a:t>
            </a: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1274276"/>
            <a:ext cx="2786610" cy="24241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ZoneTexte 6"/>
          <p:cNvSpPr txBox="1"/>
          <p:nvPr/>
        </p:nvSpPr>
        <p:spPr>
          <a:xfrm>
            <a:off x="198038" y="4077072"/>
            <a:ext cx="8705984" cy="2431435"/>
          </a:xfrm>
          <a:prstGeom prst="rect">
            <a:avLst/>
          </a:prstGeom>
          <a:noFill/>
        </p:spPr>
        <p:txBody>
          <a:bodyPr wrap="square" rtlCol="0">
            <a:spAutoFit/>
          </a:bodyPr>
          <a:lstStyle/>
          <a:p>
            <a:r>
              <a:rPr lang="fr-FR" sz="1400" b="1" dirty="0"/>
              <a:t>Le Travail </a:t>
            </a:r>
            <a:r>
              <a:rPr lang="fr-FR" sz="1400" b="1" dirty="0"/>
              <a:t>du PLIE, avec Globules et le Service Culture, pour concevoir </a:t>
            </a:r>
            <a:r>
              <a:rPr lang="fr-FR" sz="1400" b="1" dirty="0"/>
              <a:t>l’action: </a:t>
            </a:r>
          </a:p>
          <a:p>
            <a:endParaRPr lang="fr-FR" sz="1400" dirty="0"/>
          </a:p>
          <a:p>
            <a:pPr lvl="0"/>
            <a:r>
              <a:rPr lang="fr-FR" sz="1400" dirty="0"/>
              <a:t>Réflexion </a:t>
            </a:r>
            <a:r>
              <a:rPr lang="fr-FR" sz="1400" dirty="0"/>
              <a:t>du PLIE sur les objectifs de l’action en lien avec les besoins des </a:t>
            </a:r>
            <a:r>
              <a:rPr lang="fr-FR" sz="1400" dirty="0" err="1"/>
              <a:t>adhérent.e.s</a:t>
            </a:r>
            <a:endParaRPr lang="fr-FR" sz="1400" dirty="0"/>
          </a:p>
          <a:p>
            <a:pPr lvl="0"/>
            <a:r>
              <a:rPr lang="fr-FR" sz="1400" dirty="0"/>
              <a:t>Travail en commun sur le calibrage et le cadencement de l’action : rythme, choix du spectacle, articulation entre les événements. Maillage avec l’opération </a:t>
            </a:r>
            <a:r>
              <a:rPr lang="fr-FR" sz="1400" dirty="0"/>
              <a:t>« Les </a:t>
            </a:r>
            <a:r>
              <a:rPr lang="fr-FR" sz="1400" dirty="0"/>
              <a:t>Coiffeurs de </a:t>
            </a:r>
            <a:r>
              <a:rPr lang="fr-FR" sz="1400" dirty="0"/>
              <a:t>l’Espoir »…</a:t>
            </a:r>
            <a:endParaRPr lang="fr-FR" sz="1400" dirty="0"/>
          </a:p>
          <a:p>
            <a:endParaRPr lang="fr-FR" sz="1400" b="1" dirty="0"/>
          </a:p>
          <a:p>
            <a:r>
              <a:rPr lang="fr-FR" sz="1400" b="1" dirty="0"/>
              <a:t>Objectifs de l’opération: </a:t>
            </a:r>
          </a:p>
          <a:p>
            <a:pPr marL="171450" indent="-171450">
              <a:buFont typeface="Arial" panose="020B0604020202020204" pitchFamily="34" charset="0"/>
              <a:buChar char="•"/>
            </a:pPr>
            <a:r>
              <a:rPr lang="fr-FR" sz="1400" dirty="0"/>
              <a:t>Proposer un temps de respiration dans les parcours de recherche emploi</a:t>
            </a:r>
          </a:p>
          <a:p>
            <a:pPr marL="171450" indent="-171450">
              <a:buFont typeface="Arial" panose="020B0604020202020204" pitchFamily="34" charset="0"/>
              <a:buChar char="•"/>
            </a:pPr>
            <a:r>
              <a:rPr lang="fr-FR" sz="1400" dirty="0"/>
              <a:t>Favoriser les pratiques culturelles</a:t>
            </a:r>
          </a:p>
          <a:p>
            <a:pPr marL="171450" indent="-171450">
              <a:buFont typeface="Arial" panose="020B0604020202020204" pitchFamily="34" charset="0"/>
              <a:buChar char="•"/>
            </a:pPr>
            <a:r>
              <a:rPr lang="fr-FR" sz="1400" dirty="0"/>
              <a:t>Développer les compétences des </a:t>
            </a:r>
            <a:r>
              <a:rPr lang="fr-FR" sz="1400" dirty="0" err="1"/>
              <a:t>adhérent.e.s</a:t>
            </a:r>
            <a:endParaRPr lang="fr-FR" sz="1400" dirty="0"/>
          </a:p>
          <a:p>
            <a:endParaRPr lang="fr-FR" sz="1200" dirty="0"/>
          </a:p>
        </p:txBody>
      </p:sp>
    </p:spTree>
    <p:extLst>
      <p:ext uri="{BB962C8B-B14F-4D97-AF65-F5344CB8AC3E}">
        <p14:creationId xmlns:p14="http://schemas.microsoft.com/office/powerpoint/2010/main" val="1319146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2422" y="116632"/>
            <a:ext cx="7283152" cy="1902409"/>
          </a:xfrm>
        </p:spPr>
        <p:txBody>
          <a:bodyPr/>
          <a:lstStyle/>
          <a:p>
            <a:pPr algn="l"/>
            <a:r>
              <a:rPr lang="fr-FR" sz="1400" b="1" dirty="0">
                <a:solidFill>
                  <a:schemeClr val="tx1"/>
                </a:solidFill>
                <a:latin typeface="+mn-lt"/>
                <a:ea typeface="+mn-ea"/>
                <a:cs typeface="+mn-cs"/>
              </a:rPr>
              <a:t>Déroulé </a:t>
            </a:r>
            <a:r>
              <a:rPr lang="fr-FR" sz="1400" b="1" dirty="0">
                <a:solidFill>
                  <a:schemeClr val="tx1"/>
                </a:solidFill>
                <a:latin typeface="+mn-lt"/>
                <a:ea typeface="+mn-ea"/>
                <a:cs typeface="+mn-cs"/>
              </a:rPr>
              <a:t>de l’action</a:t>
            </a:r>
            <a:r>
              <a:rPr lang="fr-FR" sz="1400" dirty="0">
                <a:solidFill>
                  <a:schemeClr val="tx1"/>
                </a:solidFill>
                <a:latin typeface="+mn-lt"/>
                <a:ea typeface="+mn-ea"/>
                <a:cs typeface="+mn-cs"/>
              </a:rPr>
              <a:t>:</a:t>
            </a:r>
            <a:br>
              <a:rPr lang="fr-FR" sz="1400" dirty="0">
                <a:solidFill>
                  <a:schemeClr val="tx1"/>
                </a:solidFill>
                <a:latin typeface="+mn-lt"/>
                <a:ea typeface="+mn-ea"/>
                <a:cs typeface="+mn-cs"/>
              </a:rPr>
            </a:b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L’action a été conçue de manière progressive sur 6 séquences échelonnant des temps de visites de structures culturelles (Cirque théâtre d’Elbeuf, Opéra </a:t>
            </a:r>
            <a:r>
              <a:rPr lang="fr-FR" sz="1400" dirty="0">
                <a:solidFill>
                  <a:schemeClr val="tx1"/>
                </a:solidFill>
                <a:latin typeface="+mn-lt"/>
                <a:ea typeface="+mn-ea"/>
                <a:cs typeface="+mn-cs"/>
              </a:rPr>
              <a:t>de </a:t>
            </a:r>
            <a:r>
              <a:rPr lang="fr-FR" sz="1400" dirty="0">
                <a:solidFill>
                  <a:schemeClr val="tx1"/>
                </a:solidFill>
                <a:latin typeface="+mn-lt"/>
                <a:ea typeface="+mn-ea"/>
                <a:cs typeface="+mn-cs"/>
              </a:rPr>
              <a:t>Rouen), des temps de préparation et de participation à un spectacle (lien avec les Coiffeurs de l’espoir, intervention </a:t>
            </a:r>
            <a:r>
              <a:rPr lang="fr-FR" sz="1400" dirty="0">
                <a:solidFill>
                  <a:schemeClr val="tx1"/>
                </a:solidFill>
                <a:latin typeface="+mn-lt"/>
                <a:ea typeface="+mn-ea"/>
                <a:cs typeface="+mn-cs"/>
              </a:rPr>
              <a:t>« éduquer le regard » par une médiatrice culturelle </a:t>
            </a:r>
            <a:r>
              <a:rPr lang="fr-FR" sz="1400" dirty="0">
                <a:solidFill>
                  <a:schemeClr val="tx1"/>
                </a:solidFill>
                <a:latin typeface="+mn-lt"/>
                <a:ea typeface="+mn-ea"/>
                <a:cs typeface="+mn-cs"/>
              </a:rPr>
              <a:t>…), une interview avec des professionnels et enfin un temps de rédaction et de montage d’une revue spéciale avec l’association Globule. </a:t>
            </a:r>
            <a:br>
              <a:rPr lang="fr-FR" sz="1400" dirty="0">
                <a:solidFill>
                  <a:schemeClr val="tx1"/>
                </a:solidFill>
                <a:latin typeface="+mn-lt"/>
                <a:ea typeface="+mn-ea"/>
                <a:cs typeface="+mn-cs"/>
              </a:rPr>
            </a:b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Enfin une rencontre finale a permis de procéder au bilan de cette action, et de travailler sur </a:t>
            </a:r>
            <a:r>
              <a:rPr lang="fr-FR" sz="1400" dirty="0">
                <a:solidFill>
                  <a:schemeClr val="tx1"/>
                </a:solidFill>
                <a:latin typeface="+mn-lt"/>
                <a:ea typeface="+mn-ea"/>
                <a:cs typeface="+mn-cs"/>
              </a:rPr>
              <a:t>une restitution </a:t>
            </a:r>
            <a:r>
              <a:rPr lang="fr-FR" sz="1400" dirty="0">
                <a:solidFill>
                  <a:schemeClr val="tx1"/>
                </a:solidFill>
                <a:latin typeface="+mn-lt"/>
                <a:ea typeface="+mn-ea"/>
                <a:cs typeface="+mn-cs"/>
              </a:rPr>
              <a:t>présentée par les </a:t>
            </a:r>
            <a:r>
              <a:rPr lang="fr-FR" sz="1400" dirty="0" err="1">
                <a:solidFill>
                  <a:schemeClr val="tx1"/>
                </a:solidFill>
                <a:latin typeface="+mn-lt"/>
                <a:ea typeface="+mn-ea"/>
                <a:cs typeface="+mn-cs"/>
              </a:rPr>
              <a:t>participant.e.s</a:t>
            </a:r>
            <a:r>
              <a:rPr lang="fr-FR" sz="1400" dirty="0">
                <a:solidFill>
                  <a:schemeClr val="tx1"/>
                </a:solidFill>
                <a:latin typeface="+mn-lt"/>
                <a:ea typeface="+mn-ea"/>
                <a:cs typeface="+mn-cs"/>
              </a:rPr>
              <a:t> devant des </a:t>
            </a:r>
            <a:r>
              <a:rPr lang="fr-FR" sz="1400" dirty="0" err="1">
                <a:solidFill>
                  <a:schemeClr val="tx1"/>
                </a:solidFill>
                <a:latin typeface="+mn-lt"/>
                <a:ea typeface="+mn-ea"/>
                <a:cs typeface="+mn-cs"/>
              </a:rPr>
              <a:t>professionnel.le.s</a:t>
            </a:r>
            <a:r>
              <a:rPr lang="fr-FR" sz="1400" dirty="0">
                <a:solidFill>
                  <a:schemeClr val="tx1"/>
                </a:solidFill>
                <a:latin typeface="+mn-lt"/>
                <a:ea typeface="+mn-ea"/>
                <a:cs typeface="+mn-cs"/>
              </a:rPr>
              <a:t> du PLIE et d’autres services de la Métropole.</a:t>
            </a:r>
            <a:endParaRPr lang="fr-FR" sz="1400" dirty="0">
              <a:solidFill>
                <a:schemeClr val="tx1"/>
              </a:solidFill>
              <a:latin typeface="+mn-lt"/>
              <a:ea typeface="+mn-ea"/>
              <a:cs typeface="+mn-cs"/>
            </a:endParaRPr>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55940" y="2708920"/>
            <a:ext cx="8366762" cy="1569660"/>
          </a:xfrm>
          <a:prstGeom prst="rect">
            <a:avLst/>
          </a:prstGeom>
          <a:noFill/>
        </p:spPr>
        <p:txBody>
          <a:bodyPr wrap="square" rtlCol="0">
            <a:spAutoFit/>
          </a:bodyPr>
          <a:lstStyle/>
          <a:p>
            <a:endParaRPr lang="fr-FR" sz="1200" dirty="0"/>
          </a:p>
          <a:p>
            <a:pPr fontAlgn="base">
              <a:spcBef>
                <a:spcPct val="0"/>
              </a:spcBef>
              <a:spcAft>
                <a:spcPct val="0"/>
              </a:spcAft>
            </a:pPr>
            <a:r>
              <a:rPr lang="fr-FR" sz="1200" dirty="0" smtClean="0"/>
              <a:t> </a:t>
            </a:r>
            <a:r>
              <a:rPr lang="fr-FR" sz="1400" b="1" dirty="0"/>
              <a:t>Progression pédagogique attendue </a:t>
            </a:r>
            <a:r>
              <a:rPr lang="fr-FR" sz="1400" b="1" dirty="0"/>
              <a:t>pour les </a:t>
            </a:r>
            <a:r>
              <a:rPr lang="fr-FR" sz="1400" b="1" dirty="0" err="1"/>
              <a:t>adhérent.e.s</a:t>
            </a:r>
            <a:r>
              <a:rPr lang="fr-FR" sz="1400" b="1" dirty="0"/>
              <a:t> : </a:t>
            </a:r>
          </a:p>
          <a:p>
            <a:pPr fontAlgn="base">
              <a:spcBef>
                <a:spcPct val="0"/>
              </a:spcBef>
              <a:spcAft>
                <a:spcPct val="0"/>
              </a:spcAft>
            </a:pPr>
            <a:endParaRPr lang="fr-FR" sz="1400" dirty="0"/>
          </a:p>
          <a:p>
            <a:pPr fontAlgn="base">
              <a:spcBef>
                <a:spcPct val="0"/>
              </a:spcBef>
              <a:spcAft>
                <a:spcPct val="0"/>
              </a:spcAft>
            </a:pPr>
            <a:r>
              <a:rPr lang="fr-FR" sz="1400" dirty="0"/>
              <a:t>Être </a:t>
            </a:r>
            <a:r>
              <a:rPr lang="fr-FR" sz="1400" dirty="0"/>
              <a:t>capable de prendre la parole dans un collectif </a:t>
            </a:r>
            <a:endParaRPr lang="fr-FR" sz="1400" dirty="0"/>
          </a:p>
          <a:p>
            <a:pPr fontAlgn="base">
              <a:spcBef>
                <a:spcPct val="0"/>
              </a:spcBef>
              <a:spcAft>
                <a:spcPct val="0"/>
              </a:spcAft>
            </a:pPr>
            <a:r>
              <a:rPr lang="fr-FR" sz="1400" dirty="0"/>
              <a:t>Etre </a:t>
            </a:r>
            <a:r>
              <a:rPr lang="fr-FR" sz="1400" dirty="0"/>
              <a:t>capable de s’adresser à un professionnel pour connaître son métier </a:t>
            </a:r>
            <a:endParaRPr lang="fr-FR" sz="1400" dirty="0"/>
          </a:p>
          <a:p>
            <a:pPr fontAlgn="base">
              <a:spcBef>
                <a:spcPct val="0"/>
              </a:spcBef>
              <a:spcAft>
                <a:spcPct val="0"/>
              </a:spcAft>
            </a:pPr>
            <a:r>
              <a:rPr lang="fr-FR" sz="1400" dirty="0"/>
              <a:t>Être </a:t>
            </a:r>
            <a:r>
              <a:rPr lang="fr-FR" sz="1400" dirty="0"/>
              <a:t>capable d’exprimer et d’argumenter une opinion  </a:t>
            </a:r>
            <a:endParaRPr lang="fr-FR" sz="1400" dirty="0"/>
          </a:p>
          <a:p>
            <a:pPr fontAlgn="base">
              <a:spcBef>
                <a:spcPct val="0"/>
              </a:spcBef>
              <a:spcAft>
                <a:spcPct val="0"/>
              </a:spcAft>
            </a:pPr>
            <a:r>
              <a:rPr lang="fr-FR" sz="1400" dirty="0"/>
              <a:t>Être </a:t>
            </a:r>
            <a:r>
              <a:rPr lang="fr-FR" sz="1400" dirty="0"/>
              <a:t>capable de s’impliquer dans une action sur la </a:t>
            </a:r>
            <a:r>
              <a:rPr lang="fr-FR" sz="1400" dirty="0"/>
              <a:t>durée</a:t>
            </a:r>
            <a:endParaRPr lang="fr-FR" sz="1400" dirty="0"/>
          </a:p>
        </p:txBody>
      </p:sp>
      <p:pic>
        <p:nvPicPr>
          <p:cNvPr id="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4138836"/>
            <a:ext cx="3809164" cy="2614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 name="Groupe 5"/>
          <p:cNvGrpSpPr/>
          <p:nvPr/>
        </p:nvGrpSpPr>
        <p:grpSpPr>
          <a:xfrm>
            <a:off x="467544" y="4365104"/>
            <a:ext cx="3384375" cy="2388446"/>
            <a:chOff x="2592387" y="0"/>
            <a:chExt cx="4968874" cy="4968874"/>
          </a:xfrm>
        </p:grpSpPr>
        <p:sp>
          <p:nvSpPr>
            <p:cNvPr id="7" name="Ellipse 6"/>
            <p:cNvSpPr/>
            <p:nvPr/>
          </p:nvSpPr>
          <p:spPr>
            <a:xfrm>
              <a:off x="2592387" y="0"/>
              <a:ext cx="4968874" cy="4968874"/>
            </a:xfrm>
            <a:prstGeom prst="ellipse">
              <a:avLst/>
            </a:prstGeom>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sp>
          <p:nvSpPr>
            <p:cNvPr id="8" name="Ellipse 4"/>
            <p:cNvSpPr/>
            <p:nvPr/>
          </p:nvSpPr>
          <p:spPr>
            <a:xfrm>
              <a:off x="3320062" y="727675"/>
              <a:ext cx="3513524" cy="35135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1200" b="1" kern="1200" dirty="0" smtClean="0"/>
                <a:t>Paroles d’</a:t>
              </a:r>
              <a:r>
                <a:rPr lang="fr-FR" sz="1200" b="1" kern="1200" dirty="0" err="1" smtClean="0"/>
                <a:t>adhérent.e.s</a:t>
              </a:r>
              <a:r>
                <a:rPr lang="fr-FR" sz="1200" b="1" kern="1200" dirty="0" smtClean="0"/>
                <a:t>:</a:t>
              </a:r>
            </a:p>
            <a:p>
              <a:pPr lvl="0" algn="ctr" defTabSz="1066800">
                <a:lnSpc>
                  <a:spcPct val="90000"/>
                </a:lnSpc>
                <a:spcBef>
                  <a:spcPct val="0"/>
                </a:spcBef>
                <a:spcAft>
                  <a:spcPct val="35000"/>
                </a:spcAft>
              </a:pPr>
              <a:r>
                <a:rPr lang="fr-FR" sz="1200" dirty="0" smtClean="0"/>
                <a:t>« </a:t>
              </a:r>
              <a:r>
                <a:rPr lang="fr-FR" sz="1200" kern="1200" dirty="0" smtClean="0"/>
                <a:t>Groupe </a:t>
              </a:r>
              <a:r>
                <a:rPr lang="fr-FR" sz="1200" kern="1200" dirty="0" smtClean="0"/>
                <a:t>de volontaires chargés de rédiger une série d’articles sur le festival </a:t>
              </a:r>
              <a:r>
                <a:rPr lang="fr-FR" sz="1200" kern="1200" dirty="0" err="1" smtClean="0"/>
                <a:t>Spring</a:t>
              </a:r>
              <a:r>
                <a:rPr lang="fr-FR" sz="1200" kern="1200" dirty="0" smtClean="0"/>
                <a:t> et notamment le spectacle Ring. Découvertes, rencontres, enrichissement, échanges, communication, confiance, opportunités et éclats de rire </a:t>
              </a:r>
              <a:r>
                <a:rPr lang="fr-FR" sz="1200" kern="1200" dirty="0" smtClean="0"/>
                <a:t>! »</a:t>
              </a:r>
              <a:endParaRPr lang="fr-FR" sz="1200" kern="1200" dirty="0"/>
            </a:p>
          </p:txBody>
        </p:sp>
      </p:grpSp>
    </p:spTree>
    <p:extLst>
      <p:ext uri="{BB962C8B-B14F-4D97-AF65-F5344CB8AC3E}">
        <p14:creationId xmlns:p14="http://schemas.microsoft.com/office/powerpoint/2010/main" val="41950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548680"/>
            <a:ext cx="8219256" cy="1143000"/>
          </a:xfrm>
        </p:spPr>
        <p:txBody>
          <a:bodyPr/>
          <a:lstStyle/>
          <a:p>
            <a:pPr algn="l"/>
            <a:r>
              <a:rPr lang="fr-FR" sz="1400" b="1" dirty="0" smtClean="0">
                <a:solidFill>
                  <a:schemeClr val="tx1"/>
                </a:solidFill>
              </a:rPr>
              <a:t>				</a:t>
            </a:r>
            <a:r>
              <a:rPr lang="fr-FR" sz="1400" b="1" u="sng" dirty="0" smtClean="0">
                <a:solidFill>
                  <a:schemeClr val="tx1"/>
                </a:solidFill>
              </a:rPr>
              <a:t>Impact </a:t>
            </a:r>
            <a:r>
              <a:rPr lang="fr-FR" sz="1400" b="1" u="sng" dirty="0">
                <a:solidFill>
                  <a:schemeClr val="tx1"/>
                </a:solidFill>
              </a:rPr>
              <a:t>de </a:t>
            </a:r>
            <a:r>
              <a:rPr lang="fr-FR" sz="1400" b="1" u="sng" dirty="0" smtClean="0">
                <a:solidFill>
                  <a:schemeClr val="tx1"/>
                </a:solidFill>
              </a:rPr>
              <a:t>l’action:</a:t>
            </a:r>
            <a:br>
              <a:rPr lang="fr-FR" sz="1400" b="1" u="sng" dirty="0" smtClean="0">
                <a:solidFill>
                  <a:schemeClr val="tx1"/>
                </a:solidFill>
              </a:rPr>
            </a:br>
            <a:r>
              <a:rPr lang="fr-FR" sz="1400" b="1" u="sng" dirty="0" smtClean="0">
                <a:solidFill>
                  <a:schemeClr val="tx1"/>
                </a:solidFill>
              </a:rPr>
              <a:t/>
            </a:r>
            <a:br>
              <a:rPr lang="fr-FR" sz="1400" b="1" u="sng" dirty="0" smtClean="0">
                <a:solidFill>
                  <a:schemeClr val="tx1"/>
                </a:solidFill>
              </a:rPr>
            </a:br>
            <a:r>
              <a:rPr lang="fr-FR" sz="1400" dirty="0">
                <a:solidFill>
                  <a:schemeClr val="tx1"/>
                </a:solidFill>
              </a:rPr>
              <a:t/>
            </a:r>
            <a:br>
              <a:rPr lang="fr-FR" sz="1400" dirty="0">
                <a:solidFill>
                  <a:schemeClr val="tx1"/>
                </a:solidFill>
              </a:rPr>
            </a:br>
            <a:r>
              <a:rPr lang="fr-FR" sz="1400" dirty="0">
                <a:solidFill>
                  <a:schemeClr val="tx1"/>
                </a:solidFill>
              </a:rPr>
              <a:t/>
            </a:r>
            <a:br>
              <a:rPr lang="fr-FR" sz="1400" dirty="0">
                <a:solidFill>
                  <a:schemeClr val="tx1"/>
                </a:solidFill>
              </a:rPr>
            </a:br>
            <a:r>
              <a:rPr lang="fr-FR" sz="1400" dirty="0">
                <a:solidFill>
                  <a:schemeClr val="tx1"/>
                </a:solidFill>
                <a:latin typeface="+mn-lt"/>
                <a:ea typeface="+mn-ea"/>
                <a:cs typeface="+mn-cs"/>
              </a:rPr>
              <a:t>13 </a:t>
            </a:r>
            <a:r>
              <a:rPr lang="fr-FR" sz="1400" dirty="0" err="1">
                <a:solidFill>
                  <a:schemeClr val="tx1"/>
                </a:solidFill>
                <a:latin typeface="+mn-lt"/>
                <a:ea typeface="+mn-ea"/>
                <a:cs typeface="+mn-cs"/>
              </a:rPr>
              <a:t>adhérent.e.s</a:t>
            </a:r>
            <a:r>
              <a:rPr lang="fr-FR" sz="1400" dirty="0">
                <a:solidFill>
                  <a:schemeClr val="tx1"/>
                </a:solidFill>
                <a:latin typeface="+mn-lt"/>
                <a:ea typeface="+mn-ea"/>
                <a:cs typeface="+mn-cs"/>
              </a:rPr>
              <a:t> </a:t>
            </a:r>
            <a:r>
              <a:rPr lang="fr-FR" sz="1400" dirty="0">
                <a:solidFill>
                  <a:schemeClr val="tx1"/>
                </a:solidFill>
                <a:latin typeface="+mn-lt"/>
                <a:ea typeface="+mn-ea"/>
                <a:cs typeface="+mn-cs"/>
              </a:rPr>
              <a:t>du PLIE </a:t>
            </a:r>
            <a:r>
              <a:rPr lang="fr-FR" sz="1400" dirty="0">
                <a:solidFill>
                  <a:schemeClr val="tx1"/>
                </a:solidFill>
                <a:latin typeface="+mn-lt"/>
                <a:ea typeface="+mn-ea"/>
                <a:cs typeface="+mn-cs"/>
              </a:rPr>
              <a:t>ont atteints les objectifs pédagogiques ciblés. </a:t>
            </a:r>
            <a:br>
              <a:rPr lang="fr-FR" sz="1400" dirty="0">
                <a:solidFill>
                  <a:schemeClr val="tx1"/>
                </a:solidFill>
                <a:latin typeface="+mn-lt"/>
                <a:ea typeface="+mn-ea"/>
                <a:cs typeface="+mn-cs"/>
              </a:rPr>
            </a:b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D’autres </a:t>
            </a:r>
            <a:r>
              <a:rPr lang="fr-FR" sz="1400" dirty="0">
                <a:solidFill>
                  <a:schemeClr val="tx1"/>
                </a:solidFill>
                <a:latin typeface="+mn-lt"/>
                <a:ea typeface="+mn-ea"/>
                <a:cs typeface="+mn-cs"/>
              </a:rPr>
              <a:t>objectifs ont été atteints, tels que mentionnés par les </a:t>
            </a:r>
            <a:r>
              <a:rPr lang="fr-FR" sz="1400" dirty="0" err="1">
                <a:solidFill>
                  <a:schemeClr val="tx1"/>
                </a:solidFill>
                <a:latin typeface="+mn-lt"/>
                <a:ea typeface="+mn-ea"/>
                <a:cs typeface="+mn-cs"/>
              </a:rPr>
              <a:t>participant.e.s</a:t>
            </a:r>
            <a:r>
              <a:rPr lang="fr-FR" sz="1400" dirty="0">
                <a:solidFill>
                  <a:schemeClr val="tx1"/>
                </a:solidFill>
                <a:latin typeface="+mn-lt"/>
                <a:ea typeface="+mn-ea"/>
                <a:cs typeface="+mn-cs"/>
              </a:rPr>
              <a:t>:</a:t>
            </a: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 Décloisonnement, </a:t>
            </a:r>
            <a:br>
              <a:rPr lang="fr-FR" sz="1400" dirty="0">
                <a:solidFill>
                  <a:schemeClr val="tx1"/>
                </a:solidFill>
                <a:latin typeface="+mn-lt"/>
                <a:ea typeface="+mn-ea"/>
                <a:cs typeface="+mn-cs"/>
              </a:rPr>
            </a:br>
            <a:r>
              <a:rPr lang="fr-FR" sz="1400" dirty="0">
                <a:solidFill>
                  <a:schemeClr val="tx1"/>
                </a:solidFill>
                <a:latin typeface="+mn-lt"/>
                <a:ea typeface="+mn-ea"/>
                <a:cs typeface="+mn-cs"/>
              </a:rPr>
              <a:t>- Respiration, voir autre chose que l’univers de la recherche d’emploi</a:t>
            </a:r>
            <a:r>
              <a:rPr lang="fr-FR" sz="1400" dirty="0">
                <a:solidFill>
                  <a:schemeClr val="tx1"/>
                </a:solidFill>
                <a:latin typeface="+mn-lt"/>
                <a:ea typeface="+mn-ea"/>
                <a:cs typeface="+mn-cs"/>
              </a:rPr>
              <a:t>,</a:t>
            </a:r>
            <a:br>
              <a:rPr lang="fr-FR" sz="1400" dirty="0">
                <a:solidFill>
                  <a:schemeClr val="tx1"/>
                </a:solidFill>
                <a:latin typeface="+mn-lt"/>
                <a:ea typeface="+mn-ea"/>
                <a:cs typeface="+mn-cs"/>
              </a:rPr>
            </a:br>
            <a:r>
              <a:rPr lang="fr-FR" sz="1400" dirty="0">
                <a:solidFill>
                  <a:schemeClr val="tx1"/>
                </a:solidFill>
                <a:latin typeface="+mn-lt"/>
                <a:ea typeface="+mn-ea"/>
                <a:cs typeface="+mn-cs"/>
              </a:rPr>
              <a:t>- Sortir de l’isolement,</a:t>
            </a:r>
            <a:br>
              <a:rPr lang="fr-FR" sz="1400" dirty="0">
                <a:solidFill>
                  <a:schemeClr val="tx1"/>
                </a:solidFill>
                <a:latin typeface="+mn-lt"/>
                <a:ea typeface="+mn-ea"/>
                <a:cs typeface="+mn-cs"/>
              </a:rPr>
            </a:br>
            <a:r>
              <a:rPr lang="fr-FR" sz="1400" dirty="0">
                <a:solidFill>
                  <a:schemeClr val="tx1"/>
                </a:solidFill>
                <a:latin typeface="+mn-lt"/>
                <a:ea typeface="+mn-ea"/>
                <a:cs typeface="+mn-cs"/>
              </a:rPr>
              <a:t>- Se rendre plus mobile,</a:t>
            </a: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 Développer une </a:t>
            </a:r>
            <a:r>
              <a:rPr lang="fr-FR" sz="1400" dirty="0">
                <a:solidFill>
                  <a:schemeClr val="tx1"/>
                </a:solidFill>
                <a:latin typeface="+mn-lt"/>
                <a:ea typeface="+mn-ea"/>
                <a:cs typeface="+mn-cs"/>
              </a:rPr>
              <a:t>relation différente </a:t>
            </a:r>
            <a:r>
              <a:rPr lang="fr-FR" sz="1400" dirty="0">
                <a:solidFill>
                  <a:schemeClr val="tx1"/>
                </a:solidFill>
                <a:latin typeface="+mn-lt"/>
                <a:ea typeface="+mn-ea"/>
                <a:cs typeface="+mn-cs"/>
              </a:rPr>
              <a:t>entre eux et avec </a:t>
            </a:r>
            <a:r>
              <a:rPr lang="fr-FR" sz="1400" dirty="0">
                <a:solidFill>
                  <a:schemeClr val="tx1"/>
                </a:solidFill>
                <a:latin typeface="+mn-lt"/>
                <a:ea typeface="+mn-ea"/>
                <a:cs typeface="+mn-cs"/>
              </a:rPr>
              <a:t>les </a:t>
            </a:r>
            <a:r>
              <a:rPr lang="fr-FR" sz="1400" dirty="0" err="1">
                <a:solidFill>
                  <a:schemeClr val="tx1"/>
                </a:solidFill>
                <a:latin typeface="+mn-lt"/>
                <a:ea typeface="+mn-ea"/>
                <a:cs typeface="+mn-cs"/>
              </a:rPr>
              <a:t>professionnel.le.s</a:t>
            </a:r>
            <a:r>
              <a:rPr lang="fr-FR" sz="1400" dirty="0">
                <a:solidFill>
                  <a:schemeClr val="tx1"/>
                </a:solidFill>
                <a:latin typeface="+mn-lt"/>
                <a:ea typeface="+mn-ea"/>
                <a:cs typeface="+mn-cs"/>
              </a:rPr>
              <a:t> du PLIE,</a:t>
            </a: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 Déclenchement d’une dynamique chez plusieurs </a:t>
            </a:r>
            <a:r>
              <a:rPr lang="fr-FR" sz="1400" dirty="0" err="1">
                <a:solidFill>
                  <a:schemeClr val="tx1"/>
                </a:solidFill>
                <a:latin typeface="+mn-lt"/>
                <a:ea typeface="+mn-ea"/>
                <a:cs typeface="+mn-cs"/>
              </a:rPr>
              <a:t>participant.e.s</a:t>
            </a:r>
            <a:r>
              <a:rPr lang="fr-FR" sz="1400" dirty="0">
                <a:solidFill>
                  <a:schemeClr val="tx1"/>
                </a:solidFill>
                <a:latin typeface="+mn-lt"/>
                <a:ea typeface="+mn-ea"/>
                <a:cs typeface="+mn-cs"/>
              </a:rPr>
              <a:t> </a:t>
            </a:r>
            <a:br>
              <a:rPr lang="fr-FR" sz="1400" dirty="0">
                <a:solidFill>
                  <a:schemeClr val="tx1"/>
                </a:solidFill>
                <a:latin typeface="+mn-lt"/>
                <a:ea typeface="+mn-ea"/>
                <a:cs typeface="+mn-cs"/>
              </a:rPr>
            </a:br>
            <a:r>
              <a:rPr lang="fr-FR" sz="1400" dirty="0">
                <a:solidFill>
                  <a:schemeClr val="tx1"/>
                </a:solidFill>
                <a:latin typeface="+mn-lt"/>
                <a:ea typeface="+mn-ea"/>
                <a:cs typeface="+mn-cs"/>
              </a:rPr>
              <a:t>   (</a:t>
            </a:r>
            <a:r>
              <a:rPr lang="fr-FR" sz="1400" dirty="0">
                <a:solidFill>
                  <a:schemeClr val="tx1"/>
                </a:solidFill>
                <a:latin typeface="+mn-lt"/>
                <a:ea typeface="+mn-ea"/>
                <a:cs typeface="+mn-cs"/>
              </a:rPr>
              <a:t>se clarifier sur ses objectifs, prendre du recul, prendre confiance</a:t>
            </a:r>
            <a:r>
              <a:rPr lang="fr-FR" sz="1400" dirty="0">
                <a:solidFill>
                  <a:schemeClr val="tx1"/>
                </a:solidFill>
                <a:latin typeface="+mn-lt"/>
                <a:ea typeface="+mn-ea"/>
                <a:cs typeface="+mn-cs"/>
              </a:rPr>
              <a:t>).</a:t>
            </a:r>
            <a:br>
              <a:rPr lang="fr-FR" sz="1400" dirty="0">
                <a:solidFill>
                  <a:schemeClr val="tx1"/>
                </a:solidFill>
                <a:latin typeface="+mn-lt"/>
                <a:ea typeface="+mn-ea"/>
                <a:cs typeface="+mn-cs"/>
              </a:rPr>
            </a:b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Les conseils qu’ils pourraient donner pour motiver d’autres personnes à s’engager sur ce type </a:t>
            </a:r>
            <a:r>
              <a:rPr lang="fr-FR" sz="1400" dirty="0">
                <a:solidFill>
                  <a:schemeClr val="tx1"/>
                </a:solidFill>
                <a:latin typeface="+mn-lt"/>
                <a:ea typeface="+mn-ea"/>
                <a:cs typeface="+mn-cs"/>
              </a:rPr>
              <a:t>d’action: « impact </a:t>
            </a:r>
            <a:r>
              <a:rPr lang="fr-FR" sz="1400" dirty="0">
                <a:solidFill>
                  <a:schemeClr val="tx1"/>
                </a:solidFill>
                <a:latin typeface="+mn-lt"/>
                <a:ea typeface="+mn-ea"/>
                <a:cs typeface="+mn-cs"/>
              </a:rPr>
              <a:t>positif sur la satisfaction personnelle, quelque chose à raconter à son entourage, fierté d’avoir un article de journal à son nom, découverte de l’histoire d’une </a:t>
            </a:r>
            <a:r>
              <a:rPr lang="fr-FR" sz="1400" dirty="0">
                <a:solidFill>
                  <a:schemeClr val="tx1"/>
                </a:solidFill>
                <a:latin typeface="+mn-lt"/>
                <a:ea typeface="+mn-ea"/>
                <a:cs typeface="+mn-cs"/>
              </a:rPr>
              <a:t>ville ».</a:t>
            </a:r>
            <a:br>
              <a:rPr lang="fr-FR" sz="1400" dirty="0">
                <a:solidFill>
                  <a:schemeClr val="tx1"/>
                </a:solidFill>
                <a:latin typeface="+mn-lt"/>
                <a:ea typeface="+mn-ea"/>
                <a:cs typeface="+mn-cs"/>
              </a:rPr>
            </a:b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Résultats sur les parcours :</a:t>
            </a:r>
            <a:r>
              <a:rPr lang="fr-FR" sz="1400" dirty="0">
                <a:solidFill>
                  <a:schemeClr val="tx1"/>
                </a:solidFill>
                <a:latin typeface="+mn-lt"/>
                <a:ea typeface="+mn-ea"/>
                <a:cs typeface="+mn-cs"/>
              </a:rPr>
              <a:t/>
            </a:r>
            <a:br>
              <a:rPr lang="fr-FR" sz="1400" dirty="0">
                <a:solidFill>
                  <a:schemeClr val="tx1"/>
                </a:solidFill>
                <a:latin typeface="+mn-lt"/>
                <a:ea typeface="+mn-ea"/>
                <a:cs typeface="+mn-cs"/>
              </a:rPr>
            </a:br>
            <a:r>
              <a:rPr lang="fr-FR" sz="1400" dirty="0">
                <a:solidFill>
                  <a:schemeClr val="tx1"/>
                </a:solidFill>
                <a:latin typeface="+mn-lt"/>
                <a:ea typeface="+mn-ea"/>
                <a:cs typeface="+mn-cs"/>
              </a:rPr>
              <a:t>- 9 </a:t>
            </a:r>
            <a:r>
              <a:rPr lang="fr-FR" sz="1400" dirty="0">
                <a:solidFill>
                  <a:schemeClr val="tx1"/>
                </a:solidFill>
                <a:latin typeface="+mn-lt"/>
                <a:ea typeface="+mn-ea"/>
                <a:cs typeface="+mn-cs"/>
              </a:rPr>
              <a:t>ont accédé à l’emploi dans les 3 à 6 mois, </a:t>
            </a:r>
            <a:br>
              <a:rPr lang="fr-FR" sz="1400" dirty="0">
                <a:solidFill>
                  <a:schemeClr val="tx1"/>
                </a:solidFill>
                <a:latin typeface="+mn-lt"/>
                <a:ea typeface="+mn-ea"/>
                <a:cs typeface="+mn-cs"/>
              </a:rPr>
            </a:br>
            <a:r>
              <a:rPr lang="fr-FR" sz="1400" dirty="0">
                <a:solidFill>
                  <a:schemeClr val="tx1"/>
                </a:solidFill>
                <a:latin typeface="+mn-lt"/>
                <a:ea typeface="+mn-ea"/>
                <a:cs typeface="+mn-cs"/>
              </a:rPr>
              <a:t>- 2 </a:t>
            </a:r>
            <a:r>
              <a:rPr lang="fr-FR" sz="1400" dirty="0">
                <a:solidFill>
                  <a:schemeClr val="tx1"/>
                </a:solidFill>
                <a:latin typeface="+mn-lt"/>
                <a:ea typeface="+mn-ea"/>
                <a:cs typeface="+mn-cs"/>
              </a:rPr>
              <a:t>à </a:t>
            </a:r>
            <a:r>
              <a:rPr lang="fr-FR" sz="1400" dirty="0">
                <a:solidFill>
                  <a:schemeClr val="tx1"/>
                </a:solidFill>
                <a:latin typeface="+mn-lt"/>
                <a:ea typeface="+mn-ea"/>
                <a:cs typeface="+mn-cs"/>
              </a:rPr>
              <a:t>la </a:t>
            </a:r>
            <a:r>
              <a:rPr lang="fr-FR" sz="1400" dirty="0">
                <a:solidFill>
                  <a:schemeClr val="tx1"/>
                </a:solidFill>
                <a:latin typeface="+mn-lt"/>
                <a:ea typeface="+mn-ea"/>
                <a:cs typeface="+mn-cs"/>
              </a:rPr>
              <a:t>formation qualifiante,</a:t>
            </a:r>
            <a:br>
              <a:rPr lang="fr-FR" sz="1400" dirty="0">
                <a:solidFill>
                  <a:schemeClr val="tx1"/>
                </a:solidFill>
                <a:latin typeface="+mn-lt"/>
                <a:ea typeface="+mn-ea"/>
                <a:cs typeface="+mn-cs"/>
              </a:rPr>
            </a:br>
            <a:r>
              <a:rPr lang="fr-FR" sz="1400" dirty="0">
                <a:solidFill>
                  <a:schemeClr val="tx1"/>
                </a:solidFill>
                <a:latin typeface="+mn-lt"/>
                <a:ea typeface="+mn-ea"/>
                <a:cs typeface="+mn-cs"/>
              </a:rPr>
              <a:t>- 1 </a:t>
            </a:r>
            <a:r>
              <a:rPr lang="fr-FR" sz="1400" dirty="0">
                <a:solidFill>
                  <a:schemeClr val="tx1"/>
                </a:solidFill>
                <a:latin typeface="+mn-lt"/>
                <a:ea typeface="+mn-ea"/>
                <a:cs typeface="+mn-cs"/>
              </a:rPr>
              <a:t>personne s’est maintenue dans son CDD temps </a:t>
            </a:r>
            <a:r>
              <a:rPr lang="fr-FR" sz="1400" dirty="0">
                <a:solidFill>
                  <a:schemeClr val="tx1"/>
                </a:solidFill>
                <a:latin typeface="+mn-lt"/>
                <a:ea typeface="+mn-ea"/>
                <a:cs typeface="+mn-cs"/>
              </a:rPr>
              <a:t>partiel,</a:t>
            </a:r>
            <a:br>
              <a:rPr lang="fr-FR" sz="1400" dirty="0">
                <a:solidFill>
                  <a:schemeClr val="tx1"/>
                </a:solidFill>
                <a:latin typeface="+mn-lt"/>
                <a:ea typeface="+mn-ea"/>
                <a:cs typeface="+mn-cs"/>
              </a:rPr>
            </a:br>
            <a:r>
              <a:rPr lang="fr-FR" sz="1400" dirty="0">
                <a:solidFill>
                  <a:schemeClr val="tx1"/>
                </a:solidFill>
                <a:latin typeface="+mn-lt"/>
                <a:ea typeface="+mn-ea"/>
                <a:cs typeface="+mn-cs"/>
              </a:rPr>
              <a:t>- 1 </a:t>
            </a:r>
            <a:r>
              <a:rPr lang="fr-FR" sz="1400" dirty="0">
                <a:solidFill>
                  <a:schemeClr val="tx1"/>
                </a:solidFill>
                <a:latin typeface="+mn-lt"/>
                <a:ea typeface="+mn-ea"/>
                <a:cs typeface="+mn-cs"/>
              </a:rPr>
              <a:t>personne recrutée à l’Historial Jeanne d’Arc, en tant qu’hôtesse d’accueil et de billetterie. </a:t>
            </a:r>
            <a:br>
              <a:rPr lang="fr-FR" sz="1400" dirty="0">
                <a:solidFill>
                  <a:schemeClr val="tx1"/>
                </a:solidFill>
                <a:latin typeface="+mn-lt"/>
                <a:ea typeface="+mn-ea"/>
                <a:cs typeface="+mn-cs"/>
              </a:rPr>
            </a:br>
            <a:endParaRPr lang="fr-FR" sz="1400" dirty="0">
              <a:solidFill>
                <a:schemeClr val="tx1"/>
              </a:solidFill>
              <a:latin typeface="+mn-lt"/>
              <a:ea typeface="+mn-ea"/>
              <a:cs typeface="+mn-cs"/>
            </a:endParaRPr>
          </a:p>
        </p:txBody>
      </p:sp>
      <p:sp>
        <p:nvSpPr>
          <p:cNvPr id="3" name="Espace réservé du texte 2"/>
          <p:cNvSpPr>
            <a:spLocks noGrp="1"/>
          </p:cNvSpPr>
          <p:nvPr>
            <p:ph type="body" sz="quarter" idx="10"/>
          </p:nvPr>
        </p:nvSpPr>
        <p:spPr/>
        <p:txBody>
          <a:bodyPr/>
          <a:lstStyle/>
          <a:p>
            <a:endParaRPr lang="fr-FR"/>
          </a:p>
        </p:txBody>
      </p:sp>
    </p:spTree>
    <p:extLst>
      <p:ext uri="{BB962C8B-B14F-4D97-AF65-F5344CB8AC3E}">
        <p14:creationId xmlns:p14="http://schemas.microsoft.com/office/powerpoint/2010/main" val="37911832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b="1" dirty="0" smtClean="0"/>
              <a:t>Retours sur nos différentes expériences</a:t>
            </a:r>
            <a:endParaRPr lang="fr-FR" sz="2400" b="1" dirty="0"/>
          </a:p>
        </p:txBody>
      </p:sp>
      <p:sp>
        <p:nvSpPr>
          <p:cNvPr id="3" name="Espace réservé du texte 2"/>
          <p:cNvSpPr>
            <a:spLocks noGrp="1"/>
          </p:cNvSpPr>
          <p:nvPr>
            <p:ph type="body" sz="quarter" idx="10"/>
          </p:nvPr>
        </p:nvSpPr>
        <p:spPr/>
        <p:txBody>
          <a:bodyPr/>
          <a:lstStyle/>
          <a:p>
            <a:endParaRPr lang="fr-FR"/>
          </a:p>
        </p:txBody>
      </p:sp>
      <p:sp>
        <p:nvSpPr>
          <p:cNvPr id="4" name="Rectangle 3"/>
          <p:cNvSpPr/>
          <p:nvPr/>
        </p:nvSpPr>
        <p:spPr>
          <a:xfrm>
            <a:off x="611560" y="1412776"/>
            <a:ext cx="8064896" cy="4524315"/>
          </a:xfrm>
          <a:prstGeom prst="rect">
            <a:avLst/>
          </a:prstGeom>
        </p:spPr>
        <p:txBody>
          <a:bodyPr wrap="square">
            <a:spAutoFit/>
          </a:bodyPr>
          <a:lstStyle/>
          <a:p>
            <a:r>
              <a:rPr lang="fr-FR" dirty="0" smtClean="0"/>
              <a:t>Les actions collectives peuvent être construites sur la base de besoins communs recensés parmi les adhérents accompagnés, mais aussi être conçues comme des « </a:t>
            </a:r>
            <a:r>
              <a:rPr lang="fr-FR" i="1" dirty="0" smtClean="0"/>
              <a:t>actions prétextes</a:t>
            </a:r>
            <a:r>
              <a:rPr lang="fr-FR" dirty="0" smtClean="0"/>
              <a:t> » </a:t>
            </a:r>
            <a:r>
              <a:rPr lang="fr-FR" dirty="0"/>
              <a:t>où l’on </a:t>
            </a:r>
            <a:r>
              <a:rPr lang="fr-FR" dirty="0" smtClean="0"/>
              <a:t>s’appuie sur des opportunités </a:t>
            </a:r>
            <a:r>
              <a:rPr lang="fr-FR" dirty="0"/>
              <a:t>de </a:t>
            </a:r>
            <a:r>
              <a:rPr lang="fr-FR" dirty="0" smtClean="0"/>
              <a:t>projets pour réunir les personnes (ne </a:t>
            </a:r>
            <a:r>
              <a:rPr lang="fr-FR" dirty="0"/>
              <a:t>pas hésiter à s’appuyer sur les ressources </a:t>
            </a:r>
            <a:r>
              <a:rPr lang="fr-FR" dirty="0" smtClean="0"/>
              <a:t>internes). </a:t>
            </a:r>
          </a:p>
          <a:p>
            <a:endParaRPr lang="fr-FR" dirty="0"/>
          </a:p>
          <a:p>
            <a:r>
              <a:rPr lang="fr-FR" dirty="0" smtClean="0"/>
              <a:t>Les actions doivent être construites de façon modeste (essayer de monter quelques actions dans un premier temps, pour des petits groupes, …). Ce sont ces petits pas qui permettent d’amener le changement de pratique. </a:t>
            </a:r>
          </a:p>
          <a:p>
            <a:endParaRPr lang="fr-FR" dirty="0"/>
          </a:p>
          <a:p>
            <a:r>
              <a:rPr lang="fr-FR" dirty="0" smtClean="0"/>
              <a:t>Il convient de viser des programmes </a:t>
            </a:r>
            <a:r>
              <a:rPr lang="fr-FR" dirty="0"/>
              <a:t>d’action qui </a:t>
            </a:r>
            <a:r>
              <a:rPr lang="fr-FR" dirty="0" smtClean="0"/>
              <a:t>favorisent </a:t>
            </a:r>
            <a:r>
              <a:rPr lang="fr-FR" dirty="0"/>
              <a:t>« le faire », la mise en </a:t>
            </a:r>
            <a:r>
              <a:rPr lang="fr-FR" dirty="0" smtClean="0"/>
              <a:t>action</a:t>
            </a:r>
            <a:r>
              <a:rPr lang="fr-FR" dirty="0"/>
              <a:t> </a:t>
            </a:r>
            <a:r>
              <a:rPr lang="fr-FR" dirty="0" smtClean="0"/>
              <a:t>des </a:t>
            </a:r>
            <a:r>
              <a:rPr lang="fr-FR" dirty="0" err="1" smtClean="0"/>
              <a:t>adhérent.e.s</a:t>
            </a:r>
            <a:r>
              <a:rPr lang="fr-FR" dirty="0" smtClean="0"/>
              <a:t>.</a:t>
            </a:r>
          </a:p>
          <a:p>
            <a:endParaRPr lang="fr-FR" dirty="0" smtClean="0"/>
          </a:p>
          <a:p>
            <a:r>
              <a:rPr lang="fr-FR" dirty="0" smtClean="0"/>
              <a:t>Enfin le mode </a:t>
            </a:r>
            <a:r>
              <a:rPr lang="fr-FR" dirty="0"/>
              <a:t>projet </a:t>
            </a:r>
            <a:r>
              <a:rPr lang="fr-FR" dirty="0" smtClean="0"/>
              <a:t>est indispensable, même </a:t>
            </a:r>
            <a:r>
              <a:rPr lang="fr-FR" dirty="0"/>
              <a:t>sur des petites </a:t>
            </a:r>
            <a:r>
              <a:rPr lang="fr-FR" dirty="0" smtClean="0"/>
              <a:t>échelles : </a:t>
            </a:r>
            <a:r>
              <a:rPr lang="fr-FR" dirty="0"/>
              <a:t>u</a:t>
            </a:r>
            <a:r>
              <a:rPr lang="fr-FR" dirty="0" smtClean="0"/>
              <a:t>ne </a:t>
            </a:r>
            <a:r>
              <a:rPr lang="fr-FR" dirty="0"/>
              <a:t>conception sur </a:t>
            </a:r>
            <a:r>
              <a:rPr lang="fr-FR" dirty="0" smtClean="0"/>
              <a:t>mesure (via une fiche projet), un </a:t>
            </a:r>
            <a:r>
              <a:rPr lang="fr-FR" dirty="0"/>
              <a:t>temps donné, passer par </a:t>
            </a:r>
            <a:r>
              <a:rPr lang="fr-FR" dirty="0" smtClean="0"/>
              <a:t>l’expérimentation, </a:t>
            </a:r>
            <a:r>
              <a:rPr lang="fr-FR" dirty="0"/>
              <a:t>une </a:t>
            </a:r>
            <a:r>
              <a:rPr lang="fr-FR" dirty="0" smtClean="0"/>
              <a:t>évaluation. </a:t>
            </a:r>
            <a:endParaRPr lang="fr-FR" dirty="0"/>
          </a:p>
        </p:txBody>
      </p:sp>
    </p:spTree>
    <p:extLst>
      <p:ext uri="{BB962C8B-B14F-4D97-AF65-F5344CB8AC3E}">
        <p14:creationId xmlns:p14="http://schemas.microsoft.com/office/powerpoint/2010/main" val="772538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4" y="188640"/>
            <a:ext cx="8496944" cy="922114"/>
          </a:xfrm>
        </p:spPr>
        <p:txBody>
          <a:bodyPr/>
          <a:lstStyle/>
          <a:p>
            <a:r>
              <a:rPr lang="fr-FR" sz="2400" b="1" dirty="0">
                <a:latin typeface="+mn-lt"/>
                <a:ea typeface="+mn-ea"/>
                <a:cs typeface="+mn-cs"/>
              </a:rPr>
              <a:t>Fonctionnement du PLIE </a:t>
            </a:r>
            <a:r>
              <a:rPr lang="fr-FR" sz="2400" b="1" dirty="0" smtClean="0">
                <a:latin typeface="+mn-lt"/>
                <a:ea typeface="+mn-ea"/>
                <a:cs typeface="+mn-cs"/>
              </a:rPr>
              <a:t>- Métropole Rouen Normandie</a:t>
            </a:r>
            <a:endParaRPr lang="fr-FR" sz="2400" b="1" dirty="0">
              <a:latin typeface="+mn-lt"/>
              <a:ea typeface="+mn-ea"/>
              <a:cs typeface="+mn-cs"/>
            </a:endParaRPr>
          </a:p>
        </p:txBody>
      </p:sp>
      <p:sp>
        <p:nvSpPr>
          <p:cNvPr id="3" name="Espace réservé du texte 2"/>
          <p:cNvSpPr>
            <a:spLocks noGrp="1"/>
          </p:cNvSpPr>
          <p:nvPr>
            <p:ph type="body" sz="quarter" idx="10"/>
          </p:nvPr>
        </p:nvSpPr>
        <p:spPr>
          <a:xfrm>
            <a:off x="4499992" y="11925944"/>
            <a:ext cx="8641656" cy="792833"/>
          </a:xfrm>
        </p:spPr>
        <p:txBody>
          <a:bodyPr/>
          <a:lstStyle/>
          <a:p>
            <a:endParaRPr lang="fr-FR" dirty="0"/>
          </a:p>
        </p:txBody>
      </p:sp>
      <p:sp>
        <p:nvSpPr>
          <p:cNvPr id="4" name="Rectangle 3"/>
          <p:cNvSpPr/>
          <p:nvPr/>
        </p:nvSpPr>
        <p:spPr>
          <a:xfrm>
            <a:off x="179512" y="836712"/>
            <a:ext cx="8712967" cy="7355860"/>
          </a:xfrm>
          <a:prstGeom prst="rect">
            <a:avLst/>
          </a:prstGeom>
        </p:spPr>
        <p:txBody>
          <a:bodyPr wrap="square">
            <a:spAutoFit/>
          </a:bodyPr>
          <a:lstStyle/>
          <a:p>
            <a:pPr algn="ctr">
              <a:defRPr/>
            </a:pPr>
            <a:r>
              <a:rPr lang="fr-FR" sz="1600" dirty="0"/>
              <a:t>Le plan </a:t>
            </a:r>
            <a:r>
              <a:rPr lang="fr-FR" sz="1600" dirty="0" smtClean="0"/>
              <a:t>actuel couvre </a:t>
            </a:r>
            <a:r>
              <a:rPr lang="fr-FR" sz="1600" dirty="0"/>
              <a:t>les années 2014 à </a:t>
            </a:r>
            <a:r>
              <a:rPr lang="fr-FR" sz="1600" dirty="0" smtClean="0"/>
              <a:t>2020.  </a:t>
            </a:r>
            <a:endParaRPr lang="fr-FR" sz="1600" dirty="0"/>
          </a:p>
          <a:p>
            <a:pPr algn="ctr">
              <a:defRPr/>
            </a:pPr>
            <a:r>
              <a:rPr lang="fr-FR" sz="1600" dirty="0"/>
              <a:t>Il s’agit de la cinquième génération </a:t>
            </a:r>
            <a:r>
              <a:rPr lang="fr-FR" sz="1600" dirty="0" smtClean="0"/>
              <a:t>de PLIE sur le territoire. </a:t>
            </a:r>
          </a:p>
          <a:p>
            <a:pPr algn="ctr">
              <a:defRPr/>
            </a:pPr>
            <a:endParaRPr lang="fr-FR" sz="1600" dirty="0"/>
          </a:p>
          <a:p>
            <a:pPr>
              <a:defRPr/>
            </a:pPr>
            <a:r>
              <a:rPr lang="fr-FR" sz="1200" dirty="0" smtClean="0"/>
              <a:t>Les signataires du Protocole </a:t>
            </a:r>
            <a:r>
              <a:rPr lang="fr-FR" altLang="fr-FR" sz="1200" dirty="0" smtClean="0"/>
              <a:t>sont :  </a:t>
            </a:r>
            <a:r>
              <a:rPr lang="fr-FR" altLang="fr-FR" sz="1200" dirty="0"/>
              <a:t>l’Etat, la Région Normandie, le Département de Seine-Maritime, la Métropole Rouen </a:t>
            </a:r>
            <a:r>
              <a:rPr lang="fr-FR" altLang="fr-FR" sz="1200" dirty="0" smtClean="0"/>
              <a:t>Normandie. Le financement est assuré à </a:t>
            </a:r>
            <a:r>
              <a:rPr lang="fr-FR" altLang="fr-FR" sz="1200" dirty="0"/>
              <a:t>hauteur de 50% par le Fonds Social </a:t>
            </a:r>
            <a:r>
              <a:rPr lang="fr-FR" altLang="fr-FR" sz="1200" dirty="0" smtClean="0"/>
              <a:t>Européen, des </a:t>
            </a:r>
            <a:r>
              <a:rPr lang="fr-FR" altLang="fr-FR" sz="1200" dirty="0"/>
              <a:t>crédits du Département et de la </a:t>
            </a:r>
            <a:r>
              <a:rPr lang="fr-FR" altLang="fr-FR" sz="1200" dirty="0" smtClean="0"/>
              <a:t>Métropole. Le budget est de </a:t>
            </a:r>
            <a:r>
              <a:rPr lang="fr-FR" altLang="fr-FR" sz="1200" dirty="0"/>
              <a:t>1 450 000 € par </a:t>
            </a:r>
            <a:r>
              <a:rPr lang="fr-FR" altLang="fr-FR" sz="1200" dirty="0" smtClean="0"/>
              <a:t>an</a:t>
            </a:r>
            <a:r>
              <a:rPr lang="fr-FR" altLang="fr-FR" sz="1200" dirty="0"/>
              <a:t>.</a:t>
            </a:r>
            <a:r>
              <a:rPr lang="fr-FR" altLang="fr-FR" sz="1200" dirty="0" smtClean="0"/>
              <a:t> </a:t>
            </a:r>
            <a:r>
              <a:rPr lang="fr-FR" sz="1200" dirty="0" smtClean="0"/>
              <a:t>Le </a:t>
            </a:r>
            <a:r>
              <a:rPr lang="fr-FR" sz="1200" dirty="0"/>
              <a:t>principal poste de dépenses est celui de la mission d’accompagnement, à hauteur de 46% du budget</a:t>
            </a:r>
            <a:r>
              <a:rPr lang="fr-FR" sz="1200" dirty="0" smtClean="0"/>
              <a:t>.</a:t>
            </a:r>
          </a:p>
          <a:p>
            <a:pPr>
              <a:defRPr/>
            </a:pPr>
            <a:endParaRPr lang="fr-FR" sz="1200" dirty="0" smtClean="0"/>
          </a:p>
          <a:p>
            <a:pPr algn="ctr">
              <a:defRPr/>
            </a:pPr>
            <a:r>
              <a:rPr lang="fr-FR" altLang="fr-FR" sz="1600" dirty="0"/>
              <a:t>Il prévoit:</a:t>
            </a:r>
          </a:p>
          <a:p>
            <a:pPr algn="ctr">
              <a:defRPr/>
            </a:pPr>
            <a:r>
              <a:rPr lang="fr-FR" altLang="fr-FR" sz="1600" dirty="0"/>
              <a:t>la mise en place d’un accompagnement renforcé pour </a:t>
            </a:r>
            <a:r>
              <a:rPr lang="fr-FR" altLang="fr-FR" sz="1600" dirty="0" smtClean="0"/>
              <a:t>2300 </a:t>
            </a:r>
            <a:r>
              <a:rPr lang="fr-FR" altLang="fr-FR" sz="1600" dirty="0"/>
              <a:t>à 2500 personnes relevant des 71 communes de la Métropole et de l’un des 4 critères d’intégrations suivants:</a:t>
            </a:r>
          </a:p>
          <a:p>
            <a:pPr>
              <a:defRPr/>
            </a:pPr>
            <a:r>
              <a:rPr lang="fr-FR" altLang="fr-FR" sz="1200" dirty="0" err="1" smtClean="0"/>
              <a:t>Demandeur.euse.s</a:t>
            </a:r>
            <a:r>
              <a:rPr lang="fr-FR" altLang="fr-FR" sz="1200" dirty="0" smtClean="0"/>
              <a:t> </a:t>
            </a:r>
            <a:r>
              <a:rPr lang="fr-FR" altLang="fr-FR" sz="1200" dirty="0"/>
              <a:t>d’emploi de longue durée,  </a:t>
            </a:r>
          </a:p>
          <a:p>
            <a:pPr>
              <a:defRPr/>
            </a:pPr>
            <a:r>
              <a:rPr lang="fr-FR" altLang="fr-FR" sz="1200" dirty="0"/>
              <a:t>Bénéficiaires du RSA, </a:t>
            </a:r>
          </a:p>
          <a:p>
            <a:pPr>
              <a:defRPr/>
            </a:pPr>
            <a:r>
              <a:rPr lang="fr-FR" altLang="fr-FR" sz="1200" dirty="0"/>
              <a:t>Jeunes sans difficulté sociale lourde et ne relevant pas d’un autre accompagnement spécifique, </a:t>
            </a:r>
          </a:p>
          <a:p>
            <a:pPr>
              <a:defRPr/>
            </a:pPr>
            <a:r>
              <a:rPr lang="fr-FR" altLang="fr-FR" sz="1200" dirty="0" smtClean="0"/>
              <a:t>Personnes </a:t>
            </a:r>
            <a:r>
              <a:rPr lang="fr-FR" altLang="fr-FR" sz="1200" dirty="0"/>
              <a:t>sans emploi rencontrant des difficultés d’insertion professionnelle </a:t>
            </a:r>
            <a:r>
              <a:rPr lang="fr-FR" altLang="fr-FR" sz="1200" dirty="0" smtClean="0"/>
              <a:t>spécifiques.</a:t>
            </a:r>
            <a:endParaRPr lang="fr-FR" altLang="fr-FR" sz="1200" dirty="0"/>
          </a:p>
          <a:p>
            <a:pPr>
              <a:defRPr/>
            </a:pPr>
            <a:endParaRPr lang="fr-FR" altLang="fr-FR" sz="1200" dirty="0"/>
          </a:p>
          <a:p>
            <a:pPr marL="0" lvl="1" algn="ctr">
              <a:spcBef>
                <a:spcPts val="0"/>
              </a:spcBef>
              <a:spcAft>
                <a:spcPts val="600"/>
              </a:spcAft>
              <a:defRPr/>
            </a:pPr>
            <a:r>
              <a:rPr lang="fr-FR" altLang="fr-FR" sz="1600" dirty="0"/>
              <a:t> et vise 50% de sorties positives. </a:t>
            </a:r>
          </a:p>
          <a:p>
            <a:pPr>
              <a:defRPr/>
            </a:pPr>
            <a:endParaRPr lang="fr-FR" altLang="fr-FR" sz="1600" dirty="0"/>
          </a:p>
          <a:p>
            <a:pPr marL="0" lvl="1" algn="ctr">
              <a:spcBef>
                <a:spcPts val="0"/>
              </a:spcBef>
              <a:spcAft>
                <a:spcPts val="600"/>
              </a:spcAft>
              <a:defRPr/>
            </a:pPr>
            <a:r>
              <a:rPr lang="fr-FR" altLang="fr-FR" sz="1600" dirty="0" smtClean="0"/>
              <a:t>Le fonctionnement du PLIE s’appuie sur 24 </a:t>
            </a:r>
            <a:r>
              <a:rPr lang="fr-FR" altLang="fr-FR" sz="1600" dirty="0" err="1" smtClean="0"/>
              <a:t>professionnel.le.s</a:t>
            </a:r>
            <a:r>
              <a:rPr lang="fr-FR" altLang="fr-FR" sz="1600" dirty="0" smtClean="0"/>
              <a:t>: </a:t>
            </a:r>
            <a:endParaRPr lang="fr-FR" altLang="fr-FR" sz="1600" dirty="0"/>
          </a:p>
          <a:p>
            <a:pPr marL="0" lvl="1">
              <a:spcBef>
                <a:spcPts val="0"/>
              </a:spcBef>
              <a:defRPr/>
            </a:pPr>
            <a:r>
              <a:rPr lang="fr-FR" altLang="fr-FR" sz="1200" dirty="0" smtClean="0"/>
              <a:t>- L</a:t>
            </a:r>
            <a:r>
              <a:rPr lang="fr-FR" altLang="fr-FR" sz="1600" dirty="0" smtClean="0"/>
              <a:t>’</a:t>
            </a:r>
            <a:r>
              <a:rPr lang="fr-FR" altLang="fr-FR" sz="1200" dirty="0" smtClean="0"/>
              <a:t>équipe gestionnaire dite « équipe opérationnelle » </a:t>
            </a:r>
            <a:r>
              <a:rPr lang="fr-FR" altLang="fr-FR" sz="1200" dirty="0"/>
              <a:t>portée </a:t>
            </a:r>
            <a:r>
              <a:rPr lang="fr-FR" altLang="fr-FR" sz="1200" dirty="0" smtClean="0"/>
              <a:t>par la Métropole est composée : </a:t>
            </a:r>
          </a:p>
          <a:p>
            <a:pPr marL="0" lvl="1">
              <a:spcBef>
                <a:spcPts val="0"/>
              </a:spcBef>
              <a:spcAft>
                <a:spcPts val="600"/>
              </a:spcAft>
              <a:defRPr/>
            </a:pPr>
            <a:r>
              <a:rPr lang="fr-FR" altLang="fr-FR" sz="1200" dirty="0" smtClean="0"/>
              <a:t>d’une équipe administrative </a:t>
            </a:r>
            <a:r>
              <a:rPr lang="fr-FR" altLang="fr-FR" sz="1200" dirty="0"/>
              <a:t>de </a:t>
            </a:r>
            <a:r>
              <a:rPr lang="fr-FR" altLang="fr-FR" sz="1200" dirty="0" smtClean="0"/>
              <a:t>5 personnes et une </a:t>
            </a:r>
            <a:r>
              <a:rPr lang="fr-FR" altLang="fr-FR" sz="1200" dirty="0"/>
              <a:t>équipe </a:t>
            </a:r>
            <a:r>
              <a:rPr lang="fr-FR" altLang="fr-FR" sz="1200" dirty="0" smtClean="0"/>
              <a:t>d’animation de </a:t>
            </a:r>
            <a:r>
              <a:rPr lang="fr-FR" altLang="fr-FR" sz="1200" dirty="0"/>
              <a:t>5</a:t>
            </a:r>
            <a:r>
              <a:rPr lang="fr-FR" altLang="fr-FR" sz="1200" dirty="0" smtClean="0"/>
              <a:t> personnes (responsable /adjointe /1 chargée de l’accompagnement emploi/ 2 chargées de relation entreprise)</a:t>
            </a:r>
            <a:endParaRPr lang="fr-FR" altLang="fr-FR" sz="1200" dirty="0"/>
          </a:p>
          <a:p>
            <a:pPr marL="0" lvl="1">
              <a:spcBef>
                <a:spcPts val="0"/>
              </a:spcBef>
              <a:spcAft>
                <a:spcPts val="600"/>
              </a:spcAft>
              <a:defRPr/>
            </a:pPr>
            <a:r>
              <a:rPr lang="fr-FR" altLang="fr-FR" sz="1200" dirty="0" smtClean="0"/>
              <a:t>-14 </a:t>
            </a:r>
            <a:r>
              <a:rPr lang="fr-FR" altLang="fr-FR" sz="1200" dirty="0" err="1" smtClean="0"/>
              <a:t>référent.e.s</a:t>
            </a:r>
            <a:r>
              <a:rPr lang="fr-FR" altLang="fr-FR" sz="1200" dirty="0" smtClean="0"/>
              <a:t> de parcours </a:t>
            </a:r>
            <a:r>
              <a:rPr lang="fr-FR" altLang="fr-FR" sz="1200" dirty="0" err="1" smtClean="0"/>
              <a:t>appelé.e.s</a:t>
            </a:r>
            <a:r>
              <a:rPr lang="fr-FR" altLang="fr-FR" sz="1200" dirty="0" smtClean="0"/>
              <a:t> « </a:t>
            </a:r>
            <a:r>
              <a:rPr lang="fr-FR" altLang="fr-FR" sz="1200" dirty="0" err="1" smtClean="0"/>
              <a:t>accompagnateur.rice.s</a:t>
            </a:r>
            <a:r>
              <a:rPr lang="fr-FR" altLang="fr-FR" sz="1200" dirty="0" smtClean="0"/>
              <a:t> emploi » : 4 sont des </a:t>
            </a:r>
            <a:r>
              <a:rPr lang="fr-FR" altLang="fr-FR" sz="1200" dirty="0" err="1" smtClean="0"/>
              <a:t>agent.e.s</a:t>
            </a:r>
            <a:r>
              <a:rPr lang="fr-FR" altLang="fr-FR" sz="1200" dirty="0" smtClean="0"/>
              <a:t> Métropole et 10 relèvent d’un marché de prestation conclu avec 6 structures de l’insertion (associations d’insertion, chantier d’insertion, organisme de formation</a:t>
            </a:r>
            <a:r>
              <a:rPr lang="fr-FR" altLang="fr-FR" sz="1200" dirty="0" smtClean="0"/>
              <a:t>)</a:t>
            </a:r>
            <a:endParaRPr lang="fr-FR" altLang="fr-FR" sz="1200" dirty="0"/>
          </a:p>
          <a:p>
            <a:pPr marL="0" lvl="1" algn="ctr">
              <a:spcBef>
                <a:spcPts val="0"/>
              </a:spcBef>
              <a:spcAft>
                <a:spcPts val="600"/>
              </a:spcAft>
              <a:defRPr/>
            </a:pPr>
            <a:r>
              <a:rPr lang="fr-FR" altLang="fr-FR" sz="1600" dirty="0"/>
              <a:t>Une volonté affichée de mettre en place la sixième génération de PLIE à partir de 2021. </a:t>
            </a:r>
          </a:p>
          <a:p>
            <a:pPr>
              <a:defRPr/>
            </a:pPr>
            <a:endParaRPr lang="fr-FR" altLang="fr-FR" sz="1600" dirty="0">
              <a:solidFill>
                <a:schemeClr val="tx2"/>
              </a:solidFill>
            </a:endParaRPr>
          </a:p>
          <a:p>
            <a:pPr algn="ctr">
              <a:spcAft>
                <a:spcPts val="1200"/>
              </a:spcAft>
              <a:defRPr/>
            </a:pPr>
            <a:endParaRPr lang="fr-FR" sz="1600" dirty="0">
              <a:solidFill>
                <a:schemeClr val="tx2"/>
              </a:solidFill>
            </a:endParaRPr>
          </a:p>
          <a:p>
            <a:pPr algn="ctr">
              <a:defRPr/>
            </a:pPr>
            <a:r>
              <a:rPr lang="fr-FR" altLang="fr-FR" sz="1600" dirty="0">
                <a:solidFill>
                  <a:schemeClr val="tx2"/>
                </a:solidFill>
              </a:rPr>
              <a:t/>
            </a:r>
            <a:br>
              <a:rPr lang="fr-FR" altLang="fr-FR" sz="1600" dirty="0">
                <a:solidFill>
                  <a:schemeClr val="tx2"/>
                </a:solidFill>
              </a:rPr>
            </a:br>
            <a:endParaRPr lang="fr-FR" sz="1600" dirty="0">
              <a:solidFill>
                <a:schemeClr val="tx2"/>
              </a:solidFill>
            </a:endParaRPr>
          </a:p>
        </p:txBody>
      </p:sp>
    </p:spTree>
    <p:extLst>
      <p:ext uri="{BB962C8B-B14F-4D97-AF65-F5344CB8AC3E}">
        <p14:creationId xmlns:p14="http://schemas.microsoft.com/office/powerpoint/2010/main" val="52194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94570" y="116632"/>
            <a:ext cx="7283152" cy="1143000"/>
          </a:xfrm>
        </p:spPr>
        <p:txBody>
          <a:bodyPr/>
          <a:lstStyle/>
          <a:p>
            <a:r>
              <a:rPr lang="fr-FR" sz="2400" b="1" dirty="0"/>
              <a:t>Comment </a:t>
            </a:r>
            <a:r>
              <a:rPr lang="fr-FR" sz="2400" b="1" dirty="0" smtClean="0"/>
              <a:t>en sommes-nous </a:t>
            </a:r>
            <a:r>
              <a:rPr lang="fr-FR" sz="2400" b="1" dirty="0"/>
              <a:t>arrivés à la question du collectif? </a:t>
            </a:r>
            <a:br>
              <a:rPr lang="fr-FR" sz="2400" b="1" dirty="0"/>
            </a:br>
            <a:endParaRPr lang="fr-FR" sz="2400" dirty="0"/>
          </a:p>
        </p:txBody>
      </p:sp>
      <p:sp>
        <p:nvSpPr>
          <p:cNvPr id="3" name="Espace réservé du texte 2"/>
          <p:cNvSpPr>
            <a:spLocks noGrp="1"/>
          </p:cNvSpPr>
          <p:nvPr>
            <p:ph type="body" sz="quarter" idx="10"/>
          </p:nvPr>
        </p:nvSpPr>
        <p:spPr/>
        <p:txBody>
          <a:bodyPr/>
          <a:lstStyle/>
          <a:p>
            <a:endParaRPr lang="fr-FR"/>
          </a:p>
        </p:txBody>
      </p:sp>
      <p:graphicFrame>
        <p:nvGraphicFramePr>
          <p:cNvPr id="4" name="Diagramme 3"/>
          <p:cNvGraphicFramePr/>
          <p:nvPr>
            <p:extLst>
              <p:ext uri="{D42A27DB-BD31-4B8C-83A1-F6EECF244321}">
                <p14:modId xmlns:p14="http://schemas.microsoft.com/office/powerpoint/2010/main" val="2903414960"/>
              </p:ext>
            </p:extLst>
          </p:nvPr>
        </p:nvGraphicFramePr>
        <p:xfrm>
          <a:off x="-324544" y="1021184"/>
          <a:ext cx="6768752" cy="5720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me 4"/>
          <p:cNvGraphicFramePr/>
          <p:nvPr>
            <p:extLst>
              <p:ext uri="{D42A27DB-BD31-4B8C-83A1-F6EECF244321}">
                <p14:modId xmlns:p14="http://schemas.microsoft.com/office/powerpoint/2010/main" val="4178749545"/>
              </p:ext>
            </p:extLst>
          </p:nvPr>
        </p:nvGraphicFramePr>
        <p:xfrm>
          <a:off x="3779912" y="1196752"/>
          <a:ext cx="6492552" cy="47120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ZoneTexte 5"/>
          <p:cNvSpPr txBox="1"/>
          <p:nvPr/>
        </p:nvSpPr>
        <p:spPr>
          <a:xfrm>
            <a:off x="323528" y="1268760"/>
            <a:ext cx="452047" cy="5472608"/>
          </a:xfrm>
          <a:prstGeom prst="rect">
            <a:avLst/>
          </a:prstGeom>
          <a:noFill/>
        </p:spPr>
        <p:txBody>
          <a:bodyPr vert="wordArtVert" wrap="square" rtlCol="0">
            <a:spAutoFit/>
          </a:bodyPr>
          <a:lstStyle/>
          <a:p>
            <a:r>
              <a:rPr lang="fr-FR" sz="1600" b="1" dirty="0" smtClean="0">
                <a:solidFill>
                  <a:schemeClr val="tx2">
                    <a:lumMod val="75000"/>
                  </a:schemeClr>
                </a:solidFill>
              </a:rPr>
              <a:t>INFLUENCES INTERNES:</a:t>
            </a:r>
            <a:endParaRPr lang="fr-FR" b="1" dirty="0">
              <a:solidFill>
                <a:schemeClr val="tx2">
                  <a:lumMod val="75000"/>
                </a:schemeClr>
              </a:solidFill>
            </a:endParaRPr>
          </a:p>
        </p:txBody>
      </p:sp>
      <p:sp>
        <p:nvSpPr>
          <p:cNvPr id="7" name="ZoneTexte 6"/>
          <p:cNvSpPr txBox="1"/>
          <p:nvPr/>
        </p:nvSpPr>
        <p:spPr>
          <a:xfrm>
            <a:off x="5158063" y="1266077"/>
            <a:ext cx="452047" cy="5877272"/>
          </a:xfrm>
          <a:prstGeom prst="rect">
            <a:avLst/>
          </a:prstGeom>
          <a:noFill/>
        </p:spPr>
        <p:txBody>
          <a:bodyPr vert="wordArtVert" wrap="square" rtlCol="0">
            <a:spAutoFit/>
          </a:bodyPr>
          <a:lstStyle/>
          <a:p>
            <a:r>
              <a:rPr lang="fr-FR" sz="1600" b="1" dirty="0" err="1" smtClean="0">
                <a:solidFill>
                  <a:schemeClr val="tx2">
                    <a:lumMod val="75000"/>
                  </a:schemeClr>
                </a:solidFill>
              </a:rPr>
              <a:t>INFLUENCE</a:t>
            </a:r>
            <a:r>
              <a:rPr lang="fr-FR" sz="1600" b="1" dirty="0" err="1">
                <a:solidFill>
                  <a:schemeClr val="tx2">
                    <a:lumMod val="75000"/>
                  </a:schemeClr>
                </a:solidFill>
              </a:rPr>
              <a:t>s</a:t>
            </a:r>
            <a:r>
              <a:rPr lang="fr-FR" sz="1600" b="1" dirty="0" smtClean="0">
                <a:solidFill>
                  <a:schemeClr val="tx2">
                    <a:lumMod val="75000"/>
                  </a:schemeClr>
                </a:solidFill>
              </a:rPr>
              <a:t> </a:t>
            </a:r>
            <a:r>
              <a:rPr lang="fr-FR" sz="1600" b="1" dirty="0">
                <a:solidFill>
                  <a:schemeClr val="tx2">
                    <a:lumMod val="75000"/>
                  </a:schemeClr>
                </a:solidFill>
              </a:rPr>
              <a:t>EXTERNES</a:t>
            </a:r>
          </a:p>
        </p:txBody>
      </p:sp>
      <p:sp>
        <p:nvSpPr>
          <p:cNvPr id="8" name="ZoneTexte 7"/>
          <p:cNvSpPr txBox="1"/>
          <p:nvPr/>
        </p:nvSpPr>
        <p:spPr>
          <a:xfrm>
            <a:off x="985580" y="5661248"/>
            <a:ext cx="2736304" cy="707886"/>
          </a:xfrm>
          <a:prstGeom prst="rect">
            <a:avLst/>
          </a:prstGeom>
          <a:solidFill>
            <a:schemeClr val="bg1"/>
          </a:solidFill>
        </p:spPr>
        <p:txBody>
          <a:bodyPr wrap="square" rtlCol="0">
            <a:spAutoFit/>
          </a:bodyPr>
          <a:lstStyle/>
          <a:p>
            <a:r>
              <a:rPr lang="fr-FR" sz="1000" b="1" dirty="0" smtClean="0"/>
              <a:t>L’opportunité d’innover avec les services transversaux de la Métropole  (suite à l’élargissement de compétences opérées en 2015). </a:t>
            </a:r>
            <a:endParaRPr lang="fr-FR" sz="1000" b="1" dirty="0"/>
          </a:p>
        </p:txBody>
      </p:sp>
    </p:spTree>
    <p:extLst>
      <p:ext uri="{BB962C8B-B14F-4D97-AF65-F5344CB8AC3E}">
        <p14:creationId xmlns:p14="http://schemas.microsoft.com/office/powerpoint/2010/main" val="2980763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b="1" dirty="0"/>
              <a:t>L’orientation stratégique du PLIE</a:t>
            </a:r>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539552" y="1412776"/>
            <a:ext cx="7992888" cy="4339650"/>
          </a:xfrm>
          <a:prstGeom prst="rect">
            <a:avLst/>
          </a:prstGeom>
          <a:noFill/>
        </p:spPr>
        <p:txBody>
          <a:bodyPr wrap="square" rtlCol="0">
            <a:spAutoFit/>
          </a:bodyPr>
          <a:lstStyle/>
          <a:p>
            <a:r>
              <a:rPr lang="fr-FR" sz="1600" dirty="0"/>
              <a:t>1/ S’ouvrir </a:t>
            </a:r>
            <a:r>
              <a:rPr lang="fr-FR" sz="1600" dirty="0"/>
              <a:t>à des thématiques périphériques à la question de l’emploi </a:t>
            </a:r>
            <a:r>
              <a:rPr lang="fr-FR" sz="1600" dirty="0"/>
              <a:t>dans la mesure où cela permet le développement de compétences, la dynamique de projet et la valorisation et </a:t>
            </a:r>
            <a:r>
              <a:rPr lang="fr-FR" sz="1600" dirty="0"/>
              <a:t>la mise en confiance </a:t>
            </a:r>
            <a:r>
              <a:rPr lang="fr-FR" sz="1600" dirty="0"/>
              <a:t>des </a:t>
            </a:r>
            <a:r>
              <a:rPr lang="fr-FR" sz="1600" dirty="0" err="1"/>
              <a:t>adhérent.e.s</a:t>
            </a:r>
            <a:r>
              <a:rPr lang="fr-FR" sz="1600" dirty="0"/>
              <a:t>. </a:t>
            </a:r>
          </a:p>
          <a:p>
            <a:endParaRPr lang="fr-FR" sz="1600" dirty="0"/>
          </a:p>
          <a:p>
            <a:pPr marL="742950" lvl="1" indent="-285750">
              <a:buFont typeface="Arial" panose="020B0604020202020204" pitchFamily="34" charset="0"/>
              <a:buChar char="•"/>
            </a:pPr>
            <a:r>
              <a:rPr lang="fr-FR" sz="1600" dirty="0"/>
              <a:t>Mettre l’équipe opérationnelle en impulsion de </a:t>
            </a:r>
            <a:r>
              <a:rPr lang="fr-FR" sz="1600" dirty="0"/>
              <a:t>projets.</a:t>
            </a:r>
            <a:endParaRPr lang="fr-FR" sz="1600" dirty="0"/>
          </a:p>
          <a:p>
            <a:pPr marL="742950" lvl="1" indent="-285750">
              <a:buFont typeface="Arial" panose="020B0604020202020204" pitchFamily="34" charset="0"/>
              <a:buChar char="•"/>
            </a:pPr>
            <a:r>
              <a:rPr lang="fr-FR" sz="1600" dirty="0"/>
              <a:t>Mener des </a:t>
            </a:r>
            <a:r>
              <a:rPr lang="fr-FR" sz="1600" dirty="0"/>
              <a:t>expérimentations d’actions collectives de type </a:t>
            </a:r>
            <a:r>
              <a:rPr lang="fr-FR" sz="1600" dirty="0"/>
              <a:t>culturelles </a:t>
            </a:r>
            <a:r>
              <a:rPr lang="fr-FR" sz="1600" dirty="0"/>
              <a:t>en lien avec d’autres services de la </a:t>
            </a:r>
            <a:r>
              <a:rPr lang="fr-FR" sz="1600" dirty="0"/>
              <a:t>Métropole.</a:t>
            </a:r>
            <a:endParaRPr lang="fr-FR" sz="1600" dirty="0"/>
          </a:p>
          <a:p>
            <a:endParaRPr lang="fr-FR" sz="1600" dirty="0"/>
          </a:p>
          <a:p>
            <a:r>
              <a:rPr lang="fr-FR" sz="1600" dirty="0"/>
              <a:t>2/ Réinterroger les pratiques des </a:t>
            </a:r>
            <a:r>
              <a:rPr lang="fr-FR" sz="1600" dirty="0" err="1"/>
              <a:t>Accompagnateur.rice.s</a:t>
            </a:r>
            <a:r>
              <a:rPr lang="fr-FR" sz="1600" dirty="0"/>
              <a:t> emploi pour évaluer la pertinence de l’animation de collectifs d’</a:t>
            </a:r>
            <a:r>
              <a:rPr lang="fr-FR" sz="1600" dirty="0" err="1"/>
              <a:t>adhérent.e.s</a:t>
            </a:r>
            <a:r>
              <a:rPr lang="fr-FR" sz="1600" dirty="0"/>
              <a:t>.</a:t>
            </a:r>
          </a:p>
          <a:p>
            <a:endParaRPr lang="fr-FR" sz="1600" dirty="0"/>
          </a:p>
          <a:p>
            <a:pPr marL="742950" lvl="1" indent="-285750">
              <a:buFont typeface="Arial" panose="020B0604020202020204" pitchFamily="34" charset="0"/>
              <a:buChar char="•"/>
            </a:pPr>
            <a:r>
              <a:rPr lang="fr-FR" sz="1600" dirty="0"/>
              <a:t>La mise en œuvre du plan d’animation et de coordination arrêté en 2017.</a:t>
            </a:r>
          </a:p>
          <a:p>
            <a:pPr marL="742950" lvl="1" indent="-285750">
              <a:buFont typeface="Arial" panose="020B0604020202020204" pitchFamily="34" charset="0"/>
              <a:buChar char="•"/>
            </a:pPr>
            <a:r>
              <a:rPr lang="fr-FR" sz="1600" dirty="0"/>
              <a:t>Mise </a:t>
            </a:r>
            <a:r>
              <a:rPr lang="fr-FR" sz="1600" dirty="0"/>
              <a:t>en place </a:t>
            </a:r>
            <a:r>
              <a:rPr lang="fr-FR" sz="1600" dirty="0"/>
              <a:t>d’une « formation-action » (2018-2019)</a:t>
            </a:r>
          </a:p>
          <a:p>
            <a:pPr marL="742950" lvl="1" indent="-285750">
              <a:buFont typeface="Arial" panose="020B0604020202020204" pitchFamily="34" charset="0"/>
              <a:buChar char="•"/>
            </a:pPr>
            <a:r>
              <a:rPr lang="fr-FR" sz="1600" dirty="0"/>
              <a:t>Mener des expérimentations</a:t>
            </a:r>
          </a:p>
          <a:p>
            <a:pPr marL="742950" lvl="1" indent="-285750">
              <a:buFont typeface="Arial" panose="020B0604020202020204" pitchFamily="34" charset="0"/>
              <a:buChar char="•"/>
            </a:pPr>
            <a:r>
              <a:rPr lang="fr-FR" sz="1600" dirty="0"/>
              <a:t>Equiper les </a:t>
            </a:r>
            <a:r>
              <a:rPr lang="fr-FR" sz="1600" dirty="0" err="1"/>
              <a:t>accompagnateur.rice.s</a:t>
            </a:r>
            <a:r>
              <a:rPr lang="fr-FR" sz="1600" dirty="0"/>
              <a:t> d’outils et de référentiels </a:t>
            </a:r>
            <a:endParaRPr lang="fr-FR" sz="1600" dirty="0"/>
          </a:p>
          <a:p>
            <a:endParaRPr lang="fr-FR" dirty="0" smtClean="0"/>
          </a:p>
          <a:p>
            <a:endParaRPr lang="fr-FR" dirty="0"/>
          </a:p>
        </p:txBody>
      </p:sp>
    </p:spTree>
    <p:extLst>
      <p:ext uri="{BB962C8B-B14F-4D97-AF65-F5344CB8AC3E}">
        <p14:creationId xmlns:p14="http://schemas.microsoft.com/office/powerpoint/2010/main" val="1239425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Où en sommes-nous? </a:t>
            </a:r>
            <a:endParaRPr lang="fr-FR" dirty="0"/>
          </a:p>
        </p:txBody>
      </p:sp>
      <p:sp>
        <p:nvSpPr>
          <p:cNvPr id="3" name="Espace réservé du texte 2"/>
          <p:cNvSpPr>
            <a:spLocks noGrp="1"/>
          </p:cNvSpPr>
          <p:nvPr>
            <p:ph type="body" sz="quarter" idx="10"/>
          </p:nvPr>
        </p:nvSpPr>
        <p:spPr/>
        <p:txBody>
          <a:bodyPr/>
          <a:lstStyle/>
          <a:p>
            <a:endParaRPr lang="fr-FR"/>
          </a:p>
        </p:txBody>
      </p:sp>
      <p:sp>
        <p:nvSpPr>
          <p:cNvPr id="4" name="Rectangle 3"/>
          <p:cNvSpPr/>
          <p:nvPr/>
        </p:nvSpPr>
        <p:spPr>
          <a:xfrm>
            <a:off x="467544" y="1484784"/>
            <a:ext cx="8424936" cy="6801862"/>
          </a:xfrm>
          <a:prstGeom prst="rect">
            <a:avLst/>
          </a:prstGeom>
        </p:spPr>
        <p:txBody>
          <a:bodyPr wrap="square">
            <a:spAutoFit/>
          </a:bodyPr>
          <a:lstStyle/>
          <a:p>
            <a:r>
              <a:rPr lang="fr-FR" b="1" u="sng" dirty="0" smtClean="0">
                <a:latin typeface="Arial Narrow" panose="020B0606020202030204" pitchFamily="34" charset="0"/>
              </a:rPr>
              <a:t>L’innovation et l’impulsion par l’</a:t>
            </a:r>
            <a:r>
              <a:rPr lang="fr-FR" b="1" u="sng" dirty="0">
                <a:latin typeface="Arial Narrow" panose="020B0606020202030204" pitchFamily="34" charset="0"/>
              </a:rPr>
              <a:t>é</a:t>
            </a:r>
            <a:r>
              <a:rPr lang="fr-FR" b="1" u="sng" dirty="0" smtClean="0">
                <a:latin typeface="Arial Narrow" panose="020B0606020202030204" pitchFamily="34" charset="0"/>
              </a:rPr>
              <a:t>quipe opérationnelle</a:t>
            </a:r>
            <a:r>
              <a:rPr lang="fr-FR" dirty="0" smtClean="0">
                <a:latin typeface="Arial Narrow" panose="020B0606020202030204" pitchFamily="34" charset="0"/>
              </a:rPr>
              <a:t>: </a:t>
            </a:r>
          </a:p>
          <a:p>
            <a:endParaRPr lang="fr-FR" dirty="0" smtClean="0">
              <a:latin typeface="Arial Narrow" panose="020B0606020202030204" pitchFamily="34" charset="0"/>
            </a:endParaRPr>
          </a:p>
          <a:p>
            <a:r>
              <a:rPr lang="fr-FR" sz="1600" dirty="0"/>
              <a:t>2015 </a:t>
            </a:r>
            <a:r>
              <a:rPr lang="fr-FR" sz="1600" dirty="0"/>
              <a:t>: </a:t>
            </a:r>
            <a:endParaRPr lang="fr-FR" sz="1600" dirty="0"/>
          </a:p>
          <a:p>
            <a:r>
              <a:rPr lang="fr-FR" sz="1600" dirty="0"/>
              <a:t>L’Action </a:t>
            </a:r>
            <a:r>
              <a:rPr lang="fr-FR" sz="1600" dirty="0"/>
              <a:t>« parcours au féminin » réalisée avec « les coiffeurs de l’espoir </a:t>
            </a:r>
            <a:r>
              <a:rPr lang="fr-FR" sz="1600" dirty="0"/>
              <a:t>». </a:t>
            </a:r>
            <a:r>
              <a:rPr lang="fr-FR" sz="1600" dirty="0"/>
              <a:t>Le sujet portait sur l’estime de soi et l’image de soi dans la recherche d’emploi. </a:t>
            </a:r>
            <a:endParaRPr lang="fr-FR" sz="1600" dirty="0"/>
          </a:p>
          <a:p>
            <a:endParaRPr lang="fr-FR" sz="1600" dirty="0"/>
          </a:p>
          <a:p>
            <a:r>
              <a:rPr lang="fr-FR" sz="1600" dirty="0"/>
              <a:t>2018-2019 :</a:t>
            </a:r>
          </a:p>
          <a:p>
            <a:pPr marL="285750" indent="-285750">
              <a:buFont typeface="Arial" panose="020B0604020202020204" pitchFamily="34" charset="0"/>
              <a:buChar char="•"/>
            </a:pPr>
            <a:r>
              <a:rPr lang="fr-FR" sz="1600" dirty="0"/>
              <a:t>Deux programmes collectifs menés dans le cadre du festival des arts du Cirque « SPRING »</a:t>
            </a:r>
          </a:p>
          <a:p>
            <a:pPr marL="285750" indent="-285750">
              <a:buFont typeface="Arial" panose="020B0604020202020204" pitchFamily="34" charset="0"/>
              <a:buChar char="•"/>
            </a:pPr>
            <a:r>
              <a:rPr lang="fr-FR" sz="1600" dirty="0"/>
              <a:t>Révision du cahier des charges de l’action « Aide à la Stratégie et aux Techniques de </a:t>
            </a:r>
            <a:r>
              <a:rPr lang="fr-FR" sz="1600" dirty="0"/>
              <a:t>R</a:t>
            </a:r>
            <a:r>
              <a:rPr lang="fr-FR" sz="1600" dirty="0"/>
              <a:t>echerche Emploi » (intensifiant l’approche collective, reposant sur la convivialité et s’appuyant sur des outils ludiques</a:t>
            </a:r>
            <a:r>
              <a:rPr lang="fr-FR" sz="1600" dirty="0"/>
              <a:t>) </a:t>
            </a:r>
            <a:endParaRPr lang="fr-FR" sz="1600" dirty="0"/>
          </a:p>
          <a:p>
            <a:pPr marL="285750" indent="-285750">
              <a:buFont typeface="Arial" panose="020B0604020202020204" pitchFamily="34" charset="0"/>
              <a:buChar char="•"/>
            </a:pPr>
            <a:r>
              <a:rPr lang="fr-FR" sz="1600" dirty="0"/>
              <a:t>une </a:t>
            </a:r>
            <a:r>
              <a:rPr lang="fr-FR" sz="1600" dirty="0"/>
              <a:t>action en cours « découvrir et être acteur du musée » </a:t>
            </a:r>
            <a:r>
              <a:rPr lang="fr-FR" sz="1600" dirty="0"/>
              <a:t>en lien avec la direction des </a:t>
            </a:r>
            <a:r>
              <a:rPr lang="fr-FR" sz="1600" dirty="0" smtClean="0"/>
              <a:t>   Musées</a:t>
            </a:r>
            <a:endParaRPr lang="fr-FR" sz="1600" dirty="0"/>
          </a:p>
          <a:p>
            <a:pPr marL="285750" indent="-285750">
              <a:buFont typeface="Arial" panose="020B0604020202020204" pitchFamily="34" charset="0"/>
              <a:buChar char="•"/>
            </a:pPr>
            <a:r>
              <a:rPr lang="fr-FR" sz="1600" dirty="0"/>
              <a:t>Engagement d’une démarche participative (groupe témoin, consultation des </a:t>
            </a:r>
            <a:r>
              <a:rPr lang="fr-FR" sz="1600" dirty="0" err="1"/>
              <a:t>adhérent.e.s</a:t>
            </a:r>
            <a:r>
              <a:rPr lang="fr-FR" sz="1600" dirty="0"/>
              <a:t>…) </a:t>
            </a:r>
            <a:endParaRPr lang="fr-FR" sz="1600" dirty="0"/>
          </a:p>
          <a:p>
            <a:pPr marL="285750" indent="-285750">
              <a:buFont typeface="Arial" panose="020B0604020202020204" pitchFamily="34" charset="0"/>
              <a:buChar char="•"/>
            </a:pPr>
            <a:r>
              <a:rPr lang="fr-FR" sz="1600" dirty="0"/>
              <a:t>U</a:t>
            </a:r>
            <a:r>
              <a:rPr lang="fr-FR" sz="1600" dirty="0"/>
              <a:t>n </a:t>
            </a:r>
            <a:r>
              <a:rPr lang="fr-FR" sz="1600" dirty="0"/>
              <a:t>projet avec la Direction de </a:t>
            </a:r>
            <a:r>
              <a:rPr lang="fr-FR" sz="1600" dirty="0"/>
              <a:t>l’Environnement </a:t>
            </a:r>
            <a:r>
              <a:rPr lang="fr-FR" sz="1600" dirty="0"/>
              <a:t>et de la culture autour de l’exposition </a:t>
            </a:r>
            <a:r>
              <a:rPr lang="fr-FR" sz="1600" dirty="0"/>
              <a:t>« Forêt monumentale »</a:t>
            </a:r>
            <a:endParaRPr lang="fr-FR" sz="1600" dirty="0"/>
          </a:p>
          <a:p>
            <a:pPr marL="285750" indent="-285750">
              <a:buFontTx/>
              <a:buChar char="-"/>
            </a:pPr>
            <a:endParaRPr lang="fr-FR" dirty="0" smtClean="0">
              <a:latin typeface="Arial Narrow" panose="020B0606020202030204" pitchFamily="34" charset="0"/>
            </a:endParaRPr>
          </a:p>
          <a:p>
            <a:pPr marL="285750" indent="-285750">
              <a:buFontTx/>
              <a:buChar char="-"/>
            </a:pPr>
            <a:endParaRPr lang="fr-FR" dirty="0" smtClean="0">
              <a:latin typeface="Arial Narrow" panose="020B0606020202030204" pitchFamily="34" charset="0"/>
            </a:endParaRPr>
          </a:p>
          <a:p>
            <a:endParaRPr lang="fr-FR" dirty="0">
              <a:latin typeface="Arial Narrow" panose="020B0606020202030204" pitchFamily="34" charset="0"/>
            </a:endParaRPr>
          </a:p>
          <a:p>
            <a:endParaRPr lang="fr-FR" dirty="0" smtClean="0">
              <a:latin typeface="Arial Narrow" panose="020B0606020202030204" pitchFamily="34" charset="0"/>
            </a:endParaRPr>
          </a:p>
          <a:p>
            <a:endParaRPr lang="fr-FR" dirty="0">
              <a:latin typeface="Arial Narrow" panose="020B0606020202030204" pitchFamily="34" charset="0"/>
            </a:endParaRPr>
          </a:p>
          <a:p>
            <a:endParaRPr lang="fr-FR" dirty="0" smtClean="0">
              <a:latin typeface="Arial Narrow" panose="020B0606020202030204" pitchFamily="34" charset="0"/>
            </a:endParaRPr>
          </a:p>
          <a:p>
            <a:endParaRPr lang="fr-FR" dirty="0">
              <a:latin typeface="Arial Narrow" panose="020B0606020202030204" pitchFamily="34" charset="0"/>
            </a:endParaRPr>
          </a:p>
          <a:p>
            <a:endParaRPr lang="fr-FR" dirty="0" smtClean="0">
              <a:latin typeface="Arial Narrow" panose="020B0606020202030204" pitchFamily="34" charset="0"/>
            </a:endParaRPr>
          </a:p>
        </p:txBody>
      </p:sp>
    </p:spTree>
    <p:extLst>
      <p:ext uri="{BB962C8B-B14F-4D97-AF65-F5344CB8AC3E}">
        <p14:creationId xmlns:p14="http://schemas.microsoft.com/office/powerpoint/2010/main" val="963813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194455" y="1556792"/>
            <a:ext cx="8712968" cy="4093428"/>
          </a:xfrm>
          <a:prstGeom prst="rect">
            <a:avLst/>
          </a:prstGeom>
          <a:noFill/>
        </p:spPr>
        <p:txBody>
          <a:bodyPr wrap="square" rtlCol="0">
            <a:spAutoFit/>
          </a:bodyPr>
          <a:lstStyle/>
          <a:p>
            <a:r>
              <a:rPr lang="fr-FR" sz="1600" dirty="0"/>
              <a:t>Le déploiement de l’approche collective par les </a:t>
            </a:r>
            <a:r>
              <a:rPr lang="fr-FR" sz="1600" dirty="0" err="1"/>
              <a:t>accompagnateur.rice.s</a:t>
            </a:r>
            <a:r>
              <a:rPr lang="fr-FR" sz="1600" dirty="0"/>
              <a:t> emploi (AE):</a:t>
            </a:r>
          </a:p>
          <a:p>
            <a:endParaRPr lang="fr-FR" sz="1600" dirty="0"/>
          </a:p>
          <a:p>
            <a:pPr marL="285750" indent="-285750">
              <a:buFontTx/>
              <a:buChar char="-"/>
            </a:pPr>
            <a:r>
              <a:rPr lang="fr-FR" sz="1600" dirty="0"/>
              <a:t>2012 : lancement d’un plan d’actions collectives</a:t>
            </a:r>
          </a:p>
          <a:p>
            <a:endParaRPr lang="fr-FR" sz="1600" dirty="0"/>
          </a:p>
          <a:p>
            <a:pPr marL="285750" indent="-285750">
              <a:buFontTx/>
              <a:buChar char="-"/>
            </a:pPr>
            <a:r>
              <a:rPr lang="fr-FR" sz="1600" dirty="0"/>
              <a:t>2017: communication du plan d’animation et de coordination des AE </a:t>
            </a:r>
          </a:p>
          <a:p>
            <a:endParaRPr lang="fr-FR" sz="1600" dirty="0"/>
          </a:p>
          <a:p>
            <a:pPr marL="285750" indent="-285750">
              <a:buFontTx/>
              <a:buChar char="-"/>
            </a:pPr>
            <a:r>
              <a:rPr lang="fr-FR" sz="1600" dirty="0"/>
              <a:t>septembre </a:t>
            </a:r>
            <a:r>
              <a:rPr lang="fr-FR" sz="1600" dirty="0"/>
              <a:t>2018 à juin </a:t>
            </a:r>
            <a:r>
              <a:rPr lang="fr-FR" sz="1600" dirty="0"/>
              <a:t>2019 : Formation </a:t>
            </a:r>
            <a:r>
              <a:rPr lang="fr-FR" sz="1600" dirty="0"/>
              <a:t>- Action MAPPI (Méthode </a:t>
            </a:r>
            <a:r>
              <a:rPr lang="fr-FR" sz="1600" dirty="0"/>
              <a:t>d’Accompagnement et de </a:t>
            </a:r>
            <a:r>
              <a:rPr lang="fr-FR" sz="1600" dirty="0"/>
              <a:t>Pilotage </a:t>
            </a:r>
            <a:r>
              <a:rPr lang="fr-FR" sz="1600" dirty="0"/>
              <a:t>des </a:t>
            </a:r>
            <a:r>
              <a:rPr lang="fr-FR" sz="1600" dirty="0"/>
              <a:t>P</a:t>
            </a:r>
            <a:r>
              <a:rPr lang="fr-FR" sz="1600" dirty="0"/>
              <a:t>arcours d’Insertion) travaillant autour de 3 chantiers dont « le collectif dans l’accompagnement ». </a:t>
            </a:r>
          </a:p>
          <a:p>
            <a:pPr marL="285750" indent="-285750">
              <a:buFontTx/>
              <a:buChar char="-"/>
            </a:pPr>
            <a:endParaRPr lang="fr-FR" sz="1600" dirty="0"/>
          </a:p>
          <a:p>
            <a:pPr marL="285750" indent="-285750">
              <a:buFontTx/>
              <a:buChar char="-"/>
            </a:pPr>
            <a:r>
              <a:rPr lang="fr-FR" sz="1600" dirty="0"/>
              <a:t>Septembre 2019 : déploiement des travaux sur le collectif. </a:t>
            </a:r>
          </a:p>
          <a:p>
            <a:pPr marL="285750" indent="-285750">
              <a:buFontTx/>
              <a:buChar char="-"/>
            </a:pPr>
            <a:endParaRPr lang="fr-FR" sz="1600" dirty="0"/>
          </a:p>
          <a:p>
            <a:pPr marL="285750" indent="-285750">
              <a:buFontTx/>
              <a:buChar char="-"/>
            </a:pPr>
            <a:r>
              <a:rPr lang="fr-FR" sz="1600" dirty="0"/>
              <a:t>2020 : évaluer l’ensemble des actions (phase pouvant impacter le prochain marché de prestation d’accompagnement).</a:t>
            </a:r>
          </a:p>
          <a:p>
            <a:pPr marL="285750" indent="-285750">
              <a:buFontTx/>
              <a:buChar char="-"/>
            </a:pPr>
            <a:endParaRPr lang="fr-FR" dirty="0"/>
          </a:p>
          <a:p>
            <a:pPr marL="285750" indent="-285750">
              <a:buFontTx/>
              <a:buChar char="-"/>
            </a:pPr>
            <a:endParaRPr lang="fr-FR" dirty="0"/>
          </a:p>
        </p:txBody>
      </p:sp>
      <p:sp>
        <p:nvSpPr>
          <p:cNvPr id="6" name="Titre 1"/>
          <p:cNvSpPr>
            <a:spLocks noGrp="1"/>
          </p:cNvSpPr>
          <p:nvPr>
            <p:ph type="title"/>
          </p:nvPr>
        </p:nvSpPr>
        <p:spPr/>
        <p:txBody>
          <a:bodyPr/>
          <a:lstStyle/>
          <a:p>
            <a:r>
              <a:rPr lang="fr-FR" dirty="0" smtClean="0"/>
              <a:t>Où en sommes-nous? </a:t>
            </a:r>
            <a:endParaRPr lang="fr-FR" dirty="0"/>
          </a:p>
        </p:txBody>
      </p:sp>
    </p:spTree>
    <p:extLst>
      <p:ext uri="{BB962C8B-B14F-4D97-AF65-F5344CB8AC3E}">
        <p14:creationId xmlns:p14="http://schemas.microsoft.com/office/powerpoint/2010/main" val="405169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93304" y="188640"/>
            <a:ext cx="7283152" cy="1066130"/>
          </a:xfrm>
        </p:spPr>
        <p:txBody>
          <a:bodyPr/>
          <a:lstStyle/>
          <a:p>
            <a:r>
              <a:rPr lang="fr-FR" sz="2400" b="1" dirty="0" smtClean="0">
                <a:latin typeface="+mn-lt"/>
                <a:ea typeface="+mn-ea"/>
                <a:cs typeface="+mn-cs"/>
              </a:rPr>
              <a:t>Zoom </a:t>
            </a:r>
            <a:r>
              <a:rPr lang="fr-FR" sz="2400" b="1" dirty="0">
                <a:latin typeface="+mn-lt"/>
                <a:ea typeface="+mn-ea"/>
                <a:cs typeface="+mn-cs"/>
              </a:rPr>
              <a:t>sur La Formation - Action </a:t>
            </a:r>
            <a:r>
              <a:rPr lang="fr-FR" sz="2400" b="1" dirty="0" smtClean="0">
                <a:latin typeface="+mn-lt"/>
                <a:ea typeface="+mn-ea"/>
                <a:cs typeface="+mn-cs"/>
              </a:rPr>
              <a:t>MAPPI </a:t>
            </a:r>
            <a:br>
              <a:rPr lang="fr-FR" sz="2400" b="1" dirty="0" smtClean="0">
                <a:latin typeface="+mn-lt"/>
                <a:ea typeface="+mn-ea"/>
                <a:cs typeface="+mn-cs"/>
              </a:rPr>
            </a:br>
            <a:r>
              <a:rPr lang="fr-FR" sz="2400" b="1" dirty="0" smtClean="0">
                <a:latin typeface="+mn-lt"/>
                <a:ea typeface="+mn-ea"/>
                <a:cs typeface="+mn-cs"/>
              </a:rPr>
              <a:t>(Méthode d’Accompagnement et de Pilotage des Parcours d’Insertion) </a:t>
            </a:r>
            <a:endParaRPr lang="fr-FR" sz="2400" b="1" dirty="0">
              <a:latin typeface="+mn-lt"/>
              <a:ea typeface="+mn-ea"/>
              <a:cs typeface="+mn-cs"/>
            </a:endParaRPr>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755576" y="2276872"/>
            <a:ext cx="7920880" cy="646331"/>
          </a:xfrm>
          <a:prstGeom prst="rect">
            <a:avLst/>
          </a:prstGeom>
          <a:noFill/>
        </p:spPr>
        <p:txBody>
          <a:bodyPr wrap="square" rtlCol="0">
            <a:spAutoFit/>
          </a:bodyPr>
          <a:lstStyle/>
          <a:p>
            <a:pPr marL="285750" indent="-285750">
              <a:buFontTx/>
              <a:buChar char="-"/>
            </a:pPr>
            <a:endParaRPr lang="fr-FR" dirty="0" smtClean="0"/>
          </a:p>
          <a:p>
            <a:r>
              <a:rPr lang="fr-FR" dirty="0" smtClean="0"/>
              <a:t> </a:t>
            </a:r>
            <a:endParaRPr lang="fr-FR" dirty="0"/>
          </a:p>
        </p:txBody>
      </p:sp>
      <p:sp>
        <p:nvSpPr>
          <p:cNvPr id="5" name="ZoneTexte 4"/>
          <p:cNvSpPr txBox="1"/>
          <p:nvPr/>
        </p:nvSpPr>
        <p:spPr>
          <a:xfrm>
            <a:off x="467544" y="1052736"/>
            <a:ext cx="8496944" cy="5940088"/>
          </a:xfrm>
          <a:prstGeom prst="rect">
            <a:avLst/>
          </a:prstGeom>
          <a:noFill/>
        </p:spPr>
        <p:txBody>
          <a:bodyPr wrap="square" rtlCol="0">
            <a:spAutoFit/>
          </a:bodyPr>
          <a:lstStyle/>
          <a:p>
            <a:endParaRPr lang="fr-FR" sz="1400" dirty="0" smtClean="0"/>
          </a:p>
          <a:p>
            <a:endParaRPr lang="fr-FR" sz="1400" dirty="0" smtClean="0"/>
          </a:p>
          <a:p>
            <a:r>
              <a:rPr lang="fr-FR" sz="1600" dirty="0"/>
              <a:t>►Commande </a:t>
            </a:r>
            <a:r>
              <a:rPr lang="fr-FR" sz="1600" dirty="0"/>
              <a:t>d’une prestation échelonnée de septembre 2018 à juin 2019</a:t>
            </a:r>
          </a:p>
          <a:p>
            <a:endParaRPr lang="fr-FR" sz="1600" dirty="0"/>
          </a:p>
          <a:p>
            <a:r>
              <a:rPr lang="fr-FR" sz="1600" dirty="0"/>
              <a:t>Les objectifs:</a:t>
            </a:r>
          </a:p>
          <a:p>
            <a:r>
              <a:rPr lang="fr-FR" sz="1600" dirty="0"/>
              <a:t> </a:t>
            </a:r>
            <a:endParaRPr lang="fr-FR" sz="1600" dirty="0"/>
          </a:p>
          <a:p>
            <a:pPr marL="285750" indent="-285750">
              <a:buFont typeface="Arial" panose="020B0604020202020204" pitchFamily="34" charset="0"/>
              <a:buChar char="•"/>
            </a:pPr>
            <a:r>
              <a:rPr lang="fr-FR" sz="1600" dirty="0"/>
              <a:t>g</a:t>
            </a:r>
            <a:r>
              <a:rPr lang="fr-FR" sz="1600" dirty="0"/>
              <a:t>arantir l’égalité </a:t>
            </a:r>
            <a:r>
              <a:rPr lang="fr-FR" sz="1600" dirty="0"/>
              <a:t>de traitement des personnes </a:t>
            </a:r>
            <a:r>
              <a:rPr lang="fr-FR" sz="1600" dirty="0"/>
              <a:t>accompagnées</a:t>
            </a:r>
            <a:r>
              <a:rPr lang="fr-FR" sz="1600" dirty="0"/>
              <a:t> </a:t>
            </a:r>
            <a:r>
              <a:rPr lang="fr-FR" sz="1600" dirty="0"/>
              <a:t>;</a:t>
            </a:r>
          </a:p>
          <a:p>
            <a:pPr marL="285750" indent="-285750">
              <a:buFont typeface="Arial" panose="020B0604020202020204" pitchFamily="34" charset="0"/>
              <a:buChar char="•"/>
            </a:pPr>
            <a:r>
              <a:rPr lang="fr-FR" sz="1600" dirty="0"/>
              <a:t>garantir </a:t>
            </a:r>
            <a:r>
              <a:rPr lang="fr-FR" sz="1600" dirty="0"/>
              <a:t>les conditions d’un accompagnement de qualité ; </a:t>
            </a:r>
            <a:endParaRPr lang="fr-FR" sz="1600" dirty="0"/>
          </a:p>
          <a:p>
            <a:pPr marL="285750" indent="-285750">
              <a:buFont typeface="Arial" panose="020B0604020202020204" pitchFamily="34" charset="0"/>
              <a:buChar char="•"/>
            </a:pPr>
            <a:r>
              <a:rPr lang="fr-FR" sz="1600" dirty="0"/>
              <a:t>harmoniser </a:t>
            </a:r>
            <a:r>
              <a:rPr lang="fr-FR" sz="1600" dirty="0"/>
              <a:t>l</a:t>
            </a:r>
            <a:r>
              <a:rPr lang="fr-FR" sz="1600" dirty="0"/>
              <a:t>es </a:t>
            </a:r>
            <a:r>
              <a:rPr lang="fr-FR" sz="1600" dirty="0"/>
              <a:t>pratiques </a:t>
            </a:r>
            <a:r>
              <a:rPr lang="fr-FR" sz="1600" dirty="0"/>
              <a:t>d’accompagnement ;</a:t>
            </a:r>
          </a:p>
          <a:p>
            <a:pPr marL="285750" indent="-285750">
              <a:buFont typeface="Arial" panose="020B0604020202020204" pitchFamily="34" charset="0"/>
              <a:buChar char="•"/>
            </a:pPr>
            <a:r>
              <a:rPr lang="fr-FR" sz="1600" dirty="0"/>
              <a:t>favoriser </a:t>
            </a:r>
            <a:r>
              <a:rPr lang="fr-FR" sz="1600" dirty="0"/>
              <a:t>le travail </a:t>
            </a:r>
            <a:r>
              <a:rPr lang="fr-FR" sz="1600" dirty="0"/>
              <a:t>collaboratif</a:t>
            </a:r>
            <a:r>
              <a:rPr lang="fr-FR" sz="1600" dirty="0"/>
              <a:t> ; </a:t>
            </a:r>
            <a:endParaRPr lang="fr-FR" sz="1600" dirty="0"/>
          </a:p>
          <a:p>
            <a:pPr marL="285750" indent="-285750">
              <a:buFont typeface="Arial" panose="020B0604020202020204" pitchFamily="34" charset="0"/>
              <a:buChar char="•"/>
            </a:pPr>
            <a:r>
              <a:rPr lang="fr-FR" sz="1600" dirty="0"/>
              <a:t>mettre </a:t>
            </a:r>
            <a:r>
              <a:rPr lang="fr-FR" sz="1600" dirty="0"/>
              <a:t>au même niveau de connaissance l’ensemble des </a:t>
            </a:r>
            <a:r>
              <a:rPr lang="fr-FR" sz="1600" dirty="0"/>
              <a:t>AE.</a:t>
            </a:r>
            <a:endParaRPr lang="fr-FR" sz="1600" dirty="0"/>
          </a:p>
          <a:p>
            <a:pPr marL="285750" indent="-285750">
              <a:buFont typeface="Arial" panose="020B0604020202020204" pitchFamily="34" charset="0"/>
              <a:buChar char="•"/>
            </a:pPr>
            <a:endParaRPr lang="fr-FR" sz="1600" dirty="0"/>
          </a:p>
          <a:p>
            <a:r>
              <a:rPr lang="fr-FR" sz="1600" dirty="0"/>
              <a:t>►Mise en place d’une organisation de pilotage avec B2C et le </a:t>
            </a:r>
            <a:r>
              <a:rPr lang="fr-FR" sz="1600" dirty="0"/>
              <a:t>PLIE :</a:t>
            </a:r>
            <a:endParaRPr lang="fr-FR" sz="1600" dirty="0"/>
          </a:p>
          <a:p>
            <a:endParaRPr lang="fr-FR" sz="1600" dirty="0"/>
          </a:p>
          <a:p>
            <a:r>
              <a:rPr lang="fr-FR" sz="1600" dirty="0"/>
              <a:t>Le </a:t>
            </a:r>
            <a:r>
              <a:rPr lang="fr-FR" sz="1600" dirty="0"/>
              <a:t>Comité </a:t>
            </a:r>
            <a:r>
              <a:rPr lang="fr-FR" sz="1600" dirty="0"/>
              <a:t>Technique - instance </a:t>
            </a:r>
            <a:r>
              <a:rPr lang="fr-FR" sz="1600" dirty="0"/>
              <a:t>de concertation et de </a:t>
            </a:r>
            <a:r>
              <a:rPr lang="fr-FR" sz="1600" dirty="0"/>
              <a:t>validation - </a:t>
            </a:r>
            <a:r>
              <a:rPr lang="fr-FR" sz="1600" dirty="0"/>
              <a:t>composé de l’équipe opérationnelle, des </a:t>
            </a:r>
            <a:r>
              <a:rPr lang="fr-FR" sz="1600" dirty="0" err="1"/>
              <a:t>coordonnateurs.rice.s</a:t>
            </a:r>
            <a:r>
              <a:rPr lang="fr-FR" sz="1600" dirty="0"/>
              <a:t> prestataires de l’accompagnement </a:t>
            </a:r>
            <a:r>
              <a:rPr lang="fr-FR" sz="1600" dirty="0"/>
              <a:t>à l’emploi </a:t>
            </a:r>
            <a:r>
              <a:rPr lang="fr-FR" sz="1600" dirty="0"/>
              <a:t>et des </a:t>
            </a:r>
            <a:r>
              <a:rPr lang="fr-FR" sz="1600" dirty="0" err="1"/>
              <a:t>représentant.e.s</a:t>
            </a:r>
            <a:r>
              <a:rPr lang="fr-FR" sz="1600" dirty="0"/>
              <a:t> des </a:t>
            </a:r>
            <a:r>
              <a:rPr lang="fr-FR" sz="1600" dirty="0" err="1"/>
              <a:t>accompagnateur.rice.s</a:t>
            </a:r>
            <a:r>
              <a:rPr lang="fr-FR" sz="1600" dirty="0"/>
              <a:t>. </a:t>
            </a:r>
            <a:endParaRPr lang="fr-FR" sz="1600" dirty="0"/>
          </a:p>
          <a:p>
            <a:r>
              <a:rPr lang="fr-FR" sz="1600" dirty="0"/>
              <a:t>Son </a:t>
            </a:r>
            <a:r>
              <a:rPr lang="fr-FR" sz="1600" dirty="0"/>
              <a:t>rôle </a:t>
            </a:r>
            <a:r>
              <a:rPr lang="fr-FR" sz="1600" dirty="0"/>
              <a:t>: évaluer les propositions des </a:t>
            </a:r>
            <a:r>
              <a:rPr lang="fr-FR" sz="1600" dirty="0"/>
              <a:t>groupes de </a:t>
            </a:r>
            <a:r>
              <a:rPr lang="fr-FR" sz="1600" dirty="0"/>
              <a:t>travail ; </a:t>
            </a:r>
            <a:r>
              <a:rPr lang="fr-FR" sz="1600" dirty="0"/>
              <a:t>veiller à l’atteinte des </a:t>
            </a:r>
            <a:r>
              <a:rPr lang="fr-FR" sz="1600" dirty="0"/>
              <a:t>objectifs ; </a:t>
            </a:r>
            <a:r>
              <a:rPr lang="fr-FR" sz="1600" dirty="0"/>
              <a:t>apporter de la connaissance et des ajustements aux travaux. Il y a eu 3 comités techniques au </a:t>
            </a:r>
            <a:r>
              <a:rPr lang="fr-FR" sz="1600" dirty="0"/>
              <a:t>total.</a:t>
            </a:r>
          </a:p>
          <a:p>
            <a:endParaRPr lang="fr-FR" sz="1600" dirty="0"/>
          </a:p>
          <a:p>
            <a:r>
              <a:rPr lang="fr-FR" sz="1600" dirty="0"/>
              <a:t>Co-pilotage par 2 cheffes du projet  (la Formatrice / la chargée de l'accompagnement à l’emploi du PLIE)</a:t>
            </a:r>
          </a:p>
          <a:p>
            <a:endParaRPr lang="fr-FR" sz="1600" dirty="0"/>
          </a:p>
        </p:txBody>
      </p:sp>
    </p:spTree>
    <p:extLst>
      <p:ext uri="{BB962C8B-B14F-4D97-AF65-F5344CB8AC3E}">
        <p14:creationId xmlns:p14="http://schemas.microsoft.com/office/powerpoint/2010/main" val="1005014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274638"/>
            <a:ext cx="7283152" cy="778098"/>
          </a:xfrm>
        </p:spPr>
        <p:txBody>
          <a:bodyPr/>
          <a:lstStyle/>
          <a:p>
            <a:r>
              <a:rPr lang="fr-FR" sz="2000" b="1" dirty="0"/>
              <a:t>Déroulé de la formation-action et de la méthode de travail avec B2C</a:t>
            </a:r>
            <a:r>
              <a:rPr lang="fr-FR" dirty="0"/>
              <a:t/>
            </a:r>
            <a:br>
              <a:rPr lang="fr-FR" dirty="0"/>
            </a:br>
            <a:endParaRPr lang="fr-FR" dirty="0"/>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324223" y="1412776"/>
            <a:ext cx="8568952" cy="4462760"/>
          </a:xfrm>
          <a:prstGeom prst="rect">
            <a:avLst/>
          </a:prstGeom>
          <a:noFill/>
        </p:spPr>
        <p:txBody>
          <a:bodyPr wrap="square" rtlCol="0">
            <a:spAutoFit/>
          </a:bodyPr>
          <a:lstStyle/>
          <a:p>
            <a:endParaRPr lang="fr-FR" sz="1400" dirty="0" smtClean="0"/>
          </a:p>
          <a:p>
            <a:endParaRPr lang="fr-FR" sz="1400" dirty="0"/>
          </a:p>
          <a:p>
            <a:r>
              <a:rPr lang="fr-FR" sz="1600" dirty="0"/>
              <a:t>► </a:t>
            </a:r>
            <a:r>
              <a:rPr lang="fr-FR" sz="1600" dirty="0"/>
              <a:t>Productions réparties en 3 chantiers </a:t>
            </a:r>
          </a:p>
          <a:p>
            <a:r>
              <a:rPr lang="fr-FR" sz="1600" dirty="0"/>
              <a:t>(Evaluation </a:t>
            </a:r>
            <a:r>
              <a:rPr lang="fr-FR" sz="1600" dirty="0"/>
              <a:t>tout au long du parcours, formalisation de l’entretien, intégrer le collectif dans </a:t>
            </a:r>
            <a:r>
              <a:rPr lang="fr-FR" sz="1600" dirty="0"/>
              <a:t>l’accompagnement)</a:t>
            </a:r>
          </a:p>
          <a:p>
            <a:r>
              <a:rPr lang="fr-FR" sz="1600" dirty="0"/>
              <a:t>Ils </a:t>
            </a:r>
            <a:r>
              <a:rPr lang="fr-FR" sz="1600" dirty="0"/>
              <a:t>ont été </a:t>
            </a:r>
            <a:r>
              <a:rPr lang="fr-FR" sz="1600" dirty="0"/>
              <a:t>choisis par priorité et chacun bénéficie d'</a:t>
            </a:r>
            <a:r>
              <a:rPr lang="fr-FR" sz="1600" dirty="0" err="1"/>
              <a:t>un.e</a:t>
            </a:r>
            <a:r>
              <a:rPr lang="fr-FR" sz="1600" dirty="0"/>
              <a:t> </a:t>
            </a:r>
            <a:r>
              <a:rPr lang="fr-FR" sz="1600" dirty="0" err="1"/>
              <a:t>chef.fe</a:t>
            </a:r>
            <a:r>
              <a:rPr lang="fr-FR" sz="1600" dirty="0"/>
              <a:t> </a:t>
            </a:r>
            <a:r>
              <a:rPr lang="fr-FR" sz="1600" dirty="0"/>
              <a:t>de </a:t>
            </a:r>
            <a:r>
              <a:rPr lang="fr-FR" sz="1600" dirty="0"/>
              <a:t>projet. </a:t>
            </a:r>
          </a:p>
          <a:p>
            <a:endParaRPr lang="fr-FR" sz="1600" dirty="0"/>
          </a:p>
          <a:p>
            <a:r>
              <a:rPr lang="fr-FR" sz="1600" dirty="0"/>
              <a:t>► Une démarche collaborative et de </a:t>
            </a:r>
            <a:r>
              <a:rPr lang="fr-FR" sz="1600" dirty="0" err="1"/>
              <a:t>co</a:t>
            </a:r>
            <a:r>
              <a:rPr lang="fr-FR" sz="1600" dirty="0"/>
              <a:t>- construction avec les </a:t>
            </a:r>
            <a:r>
              <a:rPr lang="fr-FR" sz="1600" dirty="0" err="1"/>
              <a:t>accompagnateurs.rice.s</a:t>
            </a:r>
            <a:r>
              <a:rPr lang="fr-FR" sz="1600" dirty="0"/>
              <a:t> </a:t>
            </a:r>
            <a:r>
              <a:rPr lang="fr-FR" sz="1600" dirty="0"/>
              <a:t>e</a:t>
            </a:r>
            <a:r>
              <a:rPr lang="fr-FR" sz="1600" dirty="0"/>
              <a:t>mploi.</a:t>
            </a:r>
          </a:p>
          <a:p>
            <a:endParaRPr lang="fr-FR" sz="1600" dirty="0"/>
          </a:p>
          <a:p>
            <a:r>
              <a:rPr lang="fr-FR" sz="1600" dirty="0"/>
              <a:t>► Une approche s’appuyant sur des apports pédagogiques </a:t>
            </a:r>
            <a:r>
              <a:rPr lang="fr-FR" sz="1600" dirty="0"/>
              <a:t>théoriques </a:t>
            </a:r>
            <a:r>
              <a:rPr lang="fr-FR" sz="1600" dirty="0"/>
              <a:t>et sur la pratique de terrain pendant les journées de </a:t>
            </a:r>
            <a:r>
              <a:rPr lang="fr-FR" sz="1600" dirty="0" err="1"/>
              <a:t>co</a:t>
            </a:r>
            <a:r>
              <a:rPr lang="fr-FR" sz="1600" dirty="0"/>
              <a:t>-construction.</a:t>
            </a:r>
          </a:p>
          <a:p>
            <a:endParaRPr lang="fr-FR" sz="1600" dirty="0"/>
          </a:p>
          <a:p>
            <a:r>
              <a:rPr lang="fr-FR" sz="1600" dirty="0"/>
              <a:t>► Un calendrier qui </a:t>
            </a:r>
            <a:r>
              <a:rPr lang="fr-FR" sz="1600" dirty="0"/>
              <a:t>comportait </a:t>
            </a:r>
            <a:r>
              <a:rPr lang="fr-FR" sz="1600" dirty="0"/>
              <a:t>7 journées de </a:t>
            </a:r>
            <a:r>
              <a:rPr lang="fr-FR" sz="1600" dirty="0" err="1"/>
              <a:t>co</a:t>
            </a:r>
            <a:r>
              <a:rPr lang="fr-FR" sz="1600" dirty="0"/>
              <a:t>- construction </a:t>
            </a:r>
            <a:r>
              <a:rPr lang="fr-FR" sz="1600" dirty="0"/>
              <a:t>auxquelles venaient s'ajouter </a:t>
            </a:r>
            <a:r>
              <a:rPr lang="fr-FR" sz="1600" dirty="0"/>
              <a:t>des journées ou demi journées </a:t>
            </a:r>
            <a:r>
              <a:rPr lang="fr-FR" sz="1600" dirty="0"/>
              <a:t>d'</a:t>
            </a:r>
            <a:r>
              <a:rPr lang="fr-FR" sz="1600" dirty="0" err="1"/>
              <a:t>inter-session</a:t>
            </a:r>
            <a:r>
              <a:rPr lang="fr-FR" sz="1600" dirty="0"/>
              <a:t> entre </a:t>
            </a:r>
            <a:r>
              <a:rPr lang="fr-FR" sz="1600" dirty="0" err="1"/>
              <a:t>accompagnateurs.rice.s</a:t>
            </a:r>
            <a:r>
              <a:rPr lang="fr-FR" sz="1600" dirty="0"/>
              <a:t> en autonomie.</a:t>
            </a:r>
          </a:p>
          <a:p>
            <a:endParaRPr lang="fr-FR" sz="1600" dirty="0"/>
          </a:p>
          <a:p>
            <a:r>
              <a:rPr lang="fr-FR" sz="1600" dirty="0"/>
              <a:t>►Pour le </a:t>
            </a:r>
            <a:r>
              <a:rPr lang="fr-FR" sz="1600" dirty="0"/>
              <a:t>chantier sur le collectif : 10,5 demi-journées d'</a:t>
            </a:r>
            <a:r>
              <a:rPr lang="fr-FR" sz="1600" dirty="0" err="1"/>
              <a:t>inter-session</a:t>
            </a:r>
            <a:r>
              <a:rPr lang="fr-FR" sz="1600" dirty="0"/>
              <a:t> et de </a:t>
            </a:r>
            <a:r>
              <a:rPr lang="fr-FR" sz="1600" dirty="0"/>
              <a:t>séances d'expérimentations </a:t>
            </a:r>
            <a:r>
              <a:rPr lang="fr-FR" sz="1600" dirty="0"/>
              <a:t>sont venues </a:t>
            </a:r>
            <a:r>
              <a:rPr lang="fr-FR" sz="1600" dirty="0"/>
              <a:t>compléter les travaux en </a:t>
            </a:r>
            <a:r>
              <a:rPr lang="fr-FR" sz="1600" dirty="0" err="1"/>
              <a:t>co</a:t>
            </a:r>
            <a:r>
              <a:rPr lang="fr-FR" sz="1600" dirty="0"/>
              <a:t>-construction.</a:t>
            </a:r>
            <a:endParaRPr lang="fr-FR" sz="1600" dirty="0"/>
          </a:p>
        </p:txBody>
      </p:sp>
    </p:spTree>
    <p:extLst>
      <p:ext uri="{BB962C8B-B14F-4D97-AF65-F5344CB8AC3E}">
        <p14:creationId xmlns:p14="http://schemas.microsoft.com/office/powerpoint/2010/main" val="1094840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274638"/>
            <a:ext cx="7283152" cy="850106"/>
          </a:xfrm>
        </p:spPr>
        <p:txBody>
          <a:bodyPr/>
          <a:lstStyle/>
          <a:p>
            <a:r>
              <a:rPr lang="fr-FR" sz="2000" b="1" dirty="0"/>
              <a:t>Les travaux sur le collectif</a:t>
            </a:r>
          </a:p>
        </p:txBody>
      </p:sp>
      <p:sp>
        <p:nvSpPr>
          <p:cNvPr id="3" name="Espace réservé du texte 2"/>
          <p:cNvSpPr>
            <a:spLocks noGrp="1"/>
          </p:cNvSpPr>
          <p:nvPr>
            <p:ph type="body" sz="quarter" idx="10"/>
          </p:nvPr>
        </p:nvSpPr>
        <p:spPr/>
        <p:txBody>
          <a:bodyPr/>
          <a:lstStyle/>
          <a:p>
            <a:endParaRPr lang="fr-FR"/>
          </a:p>
        </p:txBody>
      </p:sp>
      <p:sp>
        <p:nvSpPr>
          <p:cNvPr id="4" name="ZoneTexte 3"/>
          <p:cNvSpPr txBox="1"/>
          <p:nvPr/>
        </p:nvSpPr>
        <p:spPr>
          <a:xfrm>
            <a:off x="107504" y="1278498"/>
            <a:ext cx="8928992" cy="5047536"/>
          </a:xfrm>
          <a:prstGeom prst="rect">
            <a:avLst/>
          </a:prstGeom>
          <a:noFill/>
        </p:spPr>
        <p:txBody>
          <a:bodyPr wrap="square" rtlCol="0">
            <a:spAutoFit/>
          </a:bodyPr>
          <a:lstStyle/>
          <a:p>
            <a:pPr algn="ctr"/>
            <a:r>
              <a:rPr lang="fr-FR" sz="1600" b="1" dirty="0"/>
              <a:t>Objectif principal</a:t>
            </a:r>
            <a:r>
              <a:rPr lang="fr-FR" sz="1600" dirty="0"/>
              <a:t> : </a:t>
            </a:r>
            <a:endParaRPr lang="fr-FR" sz="1600" dirty="0"/>
          </a:p>
          <a:p>
            <a:r>
              <a:rPr lang="fr-FR" sz="1600" dirty="0"/>
              <a:t>Intégrer </a:t>
            </a:r>
            <a:r>
              <a:rPr lang="fr-FR" sz="1600" dirty="0"/>
              <a:t>les ateliers collectifs dans la démarche d’accompagnement </a:t>
            </a:r>
            <a:r>
              <a:rPr lang="fr-FR" sz="1600" dirty="0"/>
              <a:t>pour dynamiser </a:t>
            </a:r>
            <a:r>
              <a:rPr lang="fr-FR" sz="1600" dirty="0"/>
              <a:t>les </a:t>
            </a:r>
            <a:r>
              <a:rPr lang="fr-FR" sz="1600" dirty="0"/>
              <a:t>parcours</a:t>
            </a:r>
          </a:p>
          <a:p>
            <a:endParaRPr lang="fr-FR" sz="1600" dirty="0"/>
          </a:p>
          <a:p>
            <a:pPr algn="ctr"/>
            <a:r>
              <a:rPr lang="fr-FR" sz="1600" b="1" dirty="0"/>
              <a:t>Objectifs intermédiaires </a:t>
            </a:r>
            <a:r>
              <a:rPr lang="fr-FR" sz="1600" dirty="0"/>
              <a:t>:</a:t>
            </a:r>
          </a:p>
          <a:p>
            <a:r>
              <a:rPr lang="fr-FR" sz="1600" dirty="0"/>
              <a:t> </a:t>
            </a:r>
            <a:r>
              <a:rPr lang="fr-FR" sz="1600" dirty="0"/>
              <a:t>D</a:t>
            </a:r>
            <a:r>
              <a:rPr lang="fr-FR" sz="1600" dirty="0"/>
              <a:t>iminuer </a:t>
            </a:r>
            <a:r>
              <a:rPr lang="fr-FR" sz="1600" dirty="0"/>
              <a:t>le temps inter-étape des parcours des </a:t>
            </a:r>
            <a:r>
              <a:rPr lang="fr-FR" sz="1600" dirty="0" err="1"/>
              <a:t>adhérent.e.s</a:t>
            </a:r>
            <a:endParaRPr lang="fr-FR" sz="1600" dirty="0"/>
          </a:p>
          <a:p>
            <a:r>
              <a:rPr lang="fr-FR" sz="1600" dirty="0"/>
              <a:t>Développer l’offre des étapes de parcours</a:t>
            </a:r>
          </a:p>
          <a:p>
            <a:endParaRPr lang="fr-FR" sz="1600" dirty="0"/>
          </a:p>
          <a:p>
            <a:pPr algn="ctr"/>
            <a:r>
              <a:rPr lang="fr-FR" sz="1600" b="1" dirty="0"/>
              <a:t>Méthode</a:t>
            </a:r>
            <a:r>
              <a:rPr lang="fr-FR" sz="1600" b="1" dirty="0"/>
              <a:t> : </a:t>
            </a:r>
          </a:p>
          <a:p>
            <a:pPr lvl="0" indent="-171450">
              <a:buFont typeface="Arial" panose="020B0604020202020204" pitchFamily="34" charset="0"/>
              <a:buChar char="•"/>
            </a:pPr>
            <a:r>
              <a:rPr lang="fr-FR" sz="1600" dirty="0"/>
              <a:t>Faire un état des lieux des besoins des </a:t>
            </a:r>
            <a:r>
              <a:rPr lang="fr-FR" sz="1600" dirty="0" err="1"/>
              <a:t>accompagnateur.rice.s</a:t>
            </a:r>
            <a:r>
              <a:rPr lang="fr-FR" sz="1600" dirty="0"/>
              <a:t> </a:t>
            </a:r>
            <a:r>
              <a:rPr lang="fr-FR" sz="1600" dirty="0"/>
              <a:t>emploi </a:t>
            </a:r>
            <a:r>
              <a:rPr lang="fr-FR" sz="1600" dirty="0"/>
              <a:t>sur l'animation </a:t>
            </a:r>
            <a:r>
              <a:rPr lang="fr-FR" sz="1600" dirty="0"/>
              <a:t>d'ateliers </a:t>
            </a:r>
            <a:r>
              <a:rPr lang="fr-FR" sz="1600" dirty="0"/>
              <a:t>collectifs.</a:t>
            </a:r>
            <a:endParaRPr lang="fr-FR" sz="1600" dirty="0"/>
          </a:p>
          <a:p>
            <a:pPr lvl="0" indent="-171450">
              <a:buFont typeface="Arial" panose="020B0604020202020204" pitchFamily="34" charset="0"/>
              <a:buChar char="•"/>
            </a:pPr>
            <a:r>
              <a:rPr lang="fr-FR" sz="1600" dirty="0"/>
              <a:t>Créer un cadre </a:t>
            </a:r>
            <a:r>
              <a:rPr lang="fr-FR" sz="1600" dirty="0"/>
              <a:t>d'animation.</a:t>
            </a:r>
            <a:endParaRPr lang="fr-FR" sz="1600" dirty="0"/>
          </a:p>
          <a:p>
            <a:pPr lvl="0" indent="-171450">
              <a:buFont typeface="Arial" panose="020B0604020202020204" pitchFamily="34" charset="0"/>
              <a:buChar char="•"/>
            </a:pPr>
            <a:r>
              <a:rPr lang="fr-FR" sz="1600" dirty="0"/>
              <a:t>Formaliser une trame de rédaction de déroulés pédagogiques et d'un outil </a:t>
            </a:r>
            <a:r>
              <a:rPr lang="fr-FR" sz="1600" dirty="0"/>
              <a:t>d'évaluation.</a:t>
            </a:r>
            <a:endParaRPr lang="fr-FR" sz="1600" dirty="0"/>
          </a:p>
          <a:p>
            <a:pPr lvl="0" indent="-171450">
              <a:buFont typeface="Arial" panose="020B0604020202020204" pitchFamily="34" charset="0"/>
              <a:buChar char="•"/>
            </a:pPr>
            <a:r>
              <a:rPr lang="fr-FR" sz="1600" dirty="0"/>
              <a:t>Accompagner </a:t>
            </a:r>
            <a:r>
              <a:rPr lang="fr-FR" sz="1600" dirty="0"/>
              <a:t>l'équipe des </a:t>
            </a:r>
            <a:r>
              <a:rPr lang="fr-FR" sz="1600" dirty="0" err="1"/>
              <a:t>accompagnateur.rice.s</a:t>
            </a:r>
            <a:r>
              <a:rPr lang="fr-FR" sz="1600" dirty="0"/>
              <a:t> </a:t>
            </a:r>
            <a:r>
              <a:rPr lang="fr-FR" sz="1600" dirty="0"/>
              <a:t>emploi sur l'animation collective (perspective de formation </a:t>
            </a:r>
            <a:r>
              <a:rPr lang="fr-FR" sz="1600" dirty="0"/>
              <a:t>sous-jacente </a:t>
            </a:r>
            <a:r>
              <a:rPr lang="fr-FR" sz="1600" dirty="0"/>
              <a:t>à l’animation de groupe</a:t>
            </a:r>
            <a:r>
              <a:rPr lang="fr-FR" sz="1600" dirty="0"/>
              <a:t>).</a:t>
            </a:r>
          </a:p>
          <a:p>
            <a:pPr lvl="0" algn="ctr"/>
            <a:endParaRPr lang="fr-FR" sz="1400" dirty="0"/>
          </a:p>
          <a:p>
            <a:endParaRPr lang="fr-FR" sz="1400" dirty="0" smtClean="0"/>
          </a:p>
          <a:p>
            <a:endParaRPr lang="fr-FR" sz="1400" dirty="0" smtClean="0"/>
          </a:p>
          <a:p>
            <a:endParaRPr lang="fr-FR" sz="1400" dirty="0"/>
          </a:p>
          <a:p>
            <a:endParaRPr lang="fr-FR" sz="1400" dirty="0" smtClean="0"/>
          </a:p>
          <a:p>
            <a:endParaRPr lang="fr-FR" sz="1400" dirty="0"/>
          </a:p>
          <a:p>
            <a:endParaRPr lang="fr-FR" sz="1400" dirty="0"/>
          </a:p>
        </p:txBody>
      </p:sp>
      <p:pic>
        <p:nvPicPr>
          <p:cNvPr id="5" name="Image 4" descr="RÃ©sultat de recherche d'images pour &quot;image qui represente le travail de groupe&quot;"/>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951955"/>
            <a:ext cx="2304256" cy="1872208"/>
          </a:xfrm>
          <a:prstGeom prst="rect">
            <a:avLst/>
          </a:prstGeom>
          <a:noFill/>
          <a:ln>
            <a:noFill/>
          </a:ln>
        </p:spPr>
      </p:pic>
    </p:spTree>
    <p:extLst>
      <p:ext uri="{BB962C8B-B14F-4D97-AF65-F5344CB8AC3E}">
        <p14:creationId xmlns:p14="http://schemas.microsoft.com/office/powerpoint/2010/main" val="481392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Page d'accuei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ges intérieu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clus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3679</TotalTime>
  <Words>1099</Words>
  <Application>Microsoft Office PowerPoint</Application>
  <PresentationFormat>Affichage à l'écran (4:3)</PresentationFormat>
  <Paragraphs>226</Paragraphs>
  <Slides>15</Slides>
  <Notes>4</Notes>
  <HiddenSlides>0</HiddenSlides>
  <MMClips>0</MMClips>
  <ScaleCrop>false</ScaleCrop>
  <HeadingPairs>
    <vt:vector size="4" baseType="variant">
      <vt:variant>
        <vt:lpstr>Thème</vt:lpstr>
      </vt:variant>
      <vt:variant>
        <vt:i4>3</vt:i4>
      </vt:variant>
      <vt:variant>
        <vt:lpstr>Titres des diapositives</vt:lpstr>
      </vt:variant>
      <vt:variant>
        <vt:i4>15</vt:i4>
      </vt:variant>
    </vt:vector>
  </HeadingPairs>
  <TitlesOfParts>
    <vt:vector size="18" baseType="lpstr">
      <vt:lpstr>Page d'accueil</vt:lpstr>
      <vt:lpstr>Pages intérieures</vt:lpstr>
      <vt:lpstr>Conclusion</vt:lpstr>
      <vt:lpstr>Présentation PowerPoint</vt:lpstr>
      <vt:lpstr>Fonctionnement du PLIE - Métropole Rouen Normandie</vt:lpstr>
      <vt:lpstr>Comment en sommes-nous arrivés à la question du collectif?  </vt:lpstr>
      <vt:lpstr>L’orientation stratégique du PLIE</vt:lpstr>
      <vt:lpstr>Où en sommes-nous? </vt:lpstr>
      <vt:lpstr>Où en sommes-nous? </vt:lpstr>
      <vt:lpstr>Zoom sur La Formation - Action MAPPI  (Méthode d’Accompagnement et de Pilotage des Parcours d’Insertion) </vt:lpstr>
      <vt:lpstr>Déroulé de la formation-action et de la méthode de travail avec B2C </vt:lpstr>
      <vt:lpstr>Les travaux sur le collectif</vt:lpstr>
      <vt:lpstr>Les réalisations et perspectives du chantier « Collectif »  de la formation-Action MAPPI </vt:lpstr>
      <vt:lpstr>Préconisations à l’issue de la fin de la formation -action</vt:lpstr>
      <vt:lpstr>Zoom sur la création d’une action collective de type culturelle « SPRING »</vt:lpstr>
      <vt:lpstr>Déroulé de l’action:  L’action a été conçue de manière progressive sur 6 séquences échelonnant des temps de visites de structures culturelles (Cirque théâtre d’Elbeuf, Opéra de Rouen), des temps de préparation et de participation à un spectacle (lien avec les Coiffeurs de l’espoir, intervention « éduquer le regard » par une médiatrice culturelle …), une interview avec des professionnels et enfin un temps de rédaction et de montage d’une revue spéciale avec l’association Globule.   Enfin une rencontre finale a permis de procéder au bilan de cette action, et de travailler sur une restitution présentée par les participant.e.s devant des professionnel.le.s du PLIE et d’autres services de la Métropole.</vt:lpstr>
      <vt:lpstr>    Impact de l’action:    13 adhérent.e.s du PLIE ont atteints les objectifs pédagogiques ciblés.   D’autres objectifs ont été atteints, tels que mentionnés par les participant.e.s: - Décloisonnement,  - Respiration, voir autre chose que l’univers de la recherche d’emploi, - Sortir de l’isolement, - Se rendre plus mobile, - Développer une relation différente entre eux et avec les professionnel.le.s du PLIE, - Déclenchement d’une dynamique chez plusieurs participant.e.s     (se clarifier sur ses objectifs, prendre du recul, prendre confiance).  Les conseils qu’ils pourraient donner pour motiver d’autres personnes à s’engager sur ce type d’action: « impact positif sur la satisfaction personnelle, quelque chose à raconter à son entourage, fierté d’avoir un article de journal à son nom, découverte de l’histoire d’une ville ».  Résultats sur les parcours : - 9 ont accédé à l’emploi dans les 3 à 6 mois,  - 2 à la formation qualifiante, - 1 personne s’est maintenue dans son CDD temps partiel, - 1 personne recrutée à l’Historial Jeanne d’Arc, en tant qu’hôtesse d’accueil et de billetterie.  </vt:lpstr>
      <vt:lpstr>Retours sur nos différentes expériences</vt:lpstr>
    </vt:vector>
  </TitlesOfParts>
  <Company>la-crea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METAIS Emilie</dc:creator>
  <cp:lastModifiedBy>FREIRE-DUJARDIN Sandrine</cp:lastModifiedBy>
  <cp:revision>316</cp:revision>
  <cp:lastPrinted>2019-01-09T17:24:24Z</cp:lastPrinted>
  <dcterms:created xsi:type="dcterms:W3CDTF">2018-09-09T15:56:23Z</dcterms:created>
  <dcterms:modified xsi:type="dcterms:W3CDTF">2019-07-02T15:10:29Z</dcterms:modified>
</cp:coreProperties>
</file>